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emf" ContentType="image/x-emf"/>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59" r:id="rId6"/>
    <p:sldId id="260" r:id="rId7"/>
    <p:sldId id="261" r:id="rId8"/>
    <p:sldId id="262" r:id="rId9"/>
    <p:sldId id="296" r:id="rId10"/>
    <p:sldId id="264" r:id="rId11"/>
    <p:sldId id="265" r:id="rId12"/>
    <p:sldId id="266" r:id="rId13"/>
    <p:sldId id="267" r:id="rId14"/>
    <p:sldId id="268" r:id="rId15"/>
    <p:sldId id="269" r:id="rId16"/>
    <p:sldId id="270" r:id="rId17"/>
    <p:sldId id="271" r:id="rId18"/>
    <p:sldId id="273" r:id="rId19"/>
    <p:sldId id="274" r:id="rId20"/>
    <p:sldId id="277" r:id="rId21"/>
    <p:sldId id="278" r:id="rId22"/>
    <p:sldId id="279" r:id="rId23"/>
    <p:sldId id="280" r:id="rId24"/>
    <p:sldId id="281" r:id="rId25"/>
    <p:sldId id="282" r:id="rId26"/>
    <p:sldId id="283" r:id="rId27"/>
    <p:sldId id="284" r:id="rId28"/>
    <p:sldId id="295" r:id="rId29"/>
    <p:sldId id="285" r:id="rId30"/>
    <p:sldId id="286" r:id="rId31"/>
    <p:sldId id="287" r:id="rId32"/>
    <p:sldId id="305" r:id="rId33"/>
    <p:sldId id="288" r:id="rId34"/>
    <p:sldId id="289" r:id="rId35"/>
    <p:sldId id="290" r:id="rId36"/>
    <p:sldId id="291" r:id="rId37"/>
    <p:sldId id="292" r:id="rId38"/>
    <p:sldId id="293" r:id="rId39"/>
    <p:sldId id="294" r:id="rId40"/>
    <p:sldId id="298" r:id="rId41"/>
    <p:sldId id="297" r:id="rId42"/>
    <p:sldId id="299" r:id="rId43"/>
    <p:sldId id="300" r:id="rId44"/>
    <p:sldId id="301" r:id="rId45"/>
    <p:sldId id="302" r:id="rId46"/>
    <p:sldId id="303" r:id="rId47"/>
    <p:sldId id="304" r:id="rId48"/>
    <p:sldId id="306" r:id="rId49"/>
    <p:sldId id="307" r:id="rId50"/>
    <p:sldId id="309" r:id="rId51"/>
    <p:sldId id="308" r:id="rId52"/>
    <p:sldId id="312" r:id="rId53"/>
    <p:sldId id="310" r:id="rId54"/>
    <p:sldId id="311"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34" autoAdjust="0"/>
  </p:normalViewPr>
  <p:slideViewPr>
    <p:cSldViewPr snapToGrid="0" snapToObjects="1">
      <p:cViewPr>
        <p:scale>
          <a:sx n="125" d="100"/>
          <a:sy n="125" d="100"/>
        </p:scale>
        <p:origin x="-280"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60" Type="http://schemas.openxmlformats.org/officeDocument/2006/relationships/tableStyles" Target="tableStyles.xml"/><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viewProps" Target="viewProps.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presProps" Target="presProps.xml"/><Relationship Id="rId59" Type="http://schemas.openxmlformats.org/officeDocument/2006/relationships/theme" Target="theme/theme1.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printerSettings" Target="printerSettings/printerSettings1.bin"/><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12DCC-388B-3849-B15C-2BE0B2C22F11}"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49773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12DCC-388B-3849-B15C-2BE0B2C22F11}"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416395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12DCC-388B-3849-B15C-2BE0B2C22F11}"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415949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12DCC-388B-3849-B15C-2BE0B2C22F11}"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14245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12DCC-388B-3849-B15C-2BE0B2C22F11}" type="datetimeFigureOut">
              <a:rPr lang="en-US" smtClean="0"/>
              <a:t>10/9/14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289194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12DCC-388B-3849-B15C-2BE0B2C22F11}"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428289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12DCC-388B-3849-B15C-2BE0B2C22F11}" type="datetimeFigureOut">
              <a:rPr lang="en-US" smtClean="0"/>
              <a:t>10/9/14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253870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12DCC-388B-3849-B15C-2BE0B2C22F11}" type="datetimeFigureOut">
              <a:rPr lang="en-US" smtClean="0"/>
              <a:t>10/9/14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339329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12DCC-388B-3849-B15C-2BE0B2C22F11}" type="datetimeFigureOut">
              <a:rPr lang="en-US" smtClean="0"/>
              <a:t>10/9/14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262609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12DCC-388B-3849-B15C-2BE0B2C22F11}"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162800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12DCC-388B-3849-B15C-2BE0B2C22F11}" type="datetimeFigureOut">
              <a:rPr lang="en-US" smtClean="0"/>
              <a:t>10/9/14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368AD-A7CA-0341-9641-05CAB47864CD}" type="slidenum">
              <a:rPr lang="en-US" smtClean="0"/>
              <a:t>‹#›</a:t>
            </a:fld>
            <a:endParaRPr lang="en-US"/>
          </a:p>
        </p:txBody>
      </p:sp>
    </p:spTree>
    <p:extLst>
      <p:ext uri="{BB962C8B-B14F-4D97-AF65-F5344CB8AC3E}">
        <p14:creationId xmlns:p14="http://schemas.microsoft.com/office/powerpoint/2010/main" val="354007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12DCC-388B-3849-B15C-2BE0B2C22F11}" type="datetimeFigureOut">
              <a:rPr lang="en-US" smtClean="0"/>
              <a:t>10/9/14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368AD-A7CA-0341-9641-05CAB47864CD}" type="slidenum">
              <a:rPr lang="en-US" smtClean="0"/>
              <a:t>‹#›</a:t>
            </a:fld>
            <a:endParaRPr lang="en-US"/>
          </a:p>
        </p:txBody>
      </p:sp>
    </p:spTree>
    <p:extLst>
      <p:ext uri="{BB962C8B-B14F-4D97-AF65-F5344CB8AC3E}">
        <p14:creationId xmlns:p14="http://schemas.microsoft.com/office/powerpoint/2010/main" val="195583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6" Type="http://schemas.openxmlformats.org/officeDocument/2006/relationships/image" Target="../media/image2.emf"/><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5"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en.wikipedia.org/wiki/Holm%E2%80%93Bonferroni_method"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en.wikipedia.org/wiki/False_discovery_rat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stat.columbia.edu/~gelman/research/published/multiple2f.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ma.utexas.edu/users/mks/CommonMistakes2014/commonmistakeshome2014.html" TargetMode="External"/><Relationship Id="rId3" Type="http://schemas.openxmlformats.org/officeDocument/2006/relationships/hyperlink" Target="http://www.ma.utexas.edu/users/mks/statmistakes/StatisticsMistak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CAUTIONS IN USING </a:t>
            </a:r>
            <a:br>
              <a:rPr lang="en-US" b="1" dirty="0" smtClean="0"/>
            </a:br>
            <a:r>
              <a:rPr lang="en-US" b="1" dirty="0" smtClean="0"/>
              <a:t>FREQUENTIST STATISTICS</a:t>
            </a:r>
            <a:r>
              <a:rPr lang="en-US" dirty="0" smtClean="0"/>
              <a:t/>
            </a:r>
            <a:br>
              <a:rPr lang="en-US" dirty="0" smtClean="0"/>
            </a:br>
            <a:endParaRPr lang="en-US" dirty="0"/>
          </a:p>
        </p:txBody>
      </p:sp>
      <p:sp>
        <p:nvSpPr>
          <p:cNvPr id="3" name="Subtitle 2"/>
          <p:cNvSpPr>
            <a:spLocks noGrp="1"/>
          </p:cNvSpPr>
          <p:nvPr>
            <p:ph type="subTitle" idx="1"/>
          </p:nvPr>
        </p:nvSpPr>
        <p:spPr>
          <a:xfrm>
            <a:off x="1371600" y="3600450"/>
            <a:ext cx="6400800" cy="2038350"/>
          </a:xfrm>
        </p:spPr>
        <p:txBody>
          <a:bodyPr>
            <a:normAutofit/>
          </a:bodyPr>
          <a:lstStyle/>
          <a:p>
            <a:r>
              <a:rPr lang="en-US" dirty="0" smtClean="0"/>
              <a:t>Informal Biostatistics Course</a:t>
            </a:r>
          </a:p>
          <a:p>
            <a:r>
              <a:rPr lang="en-US" dirty="0" smtClean="0"/>
              <a:t>October 10, 2014</a:t>
            </a:r>
          </a:p>
          <a:p>
            <a:r>
              <a:rPr lang="en-US" dirty="0" smtClean="0"/>
              <a:t>Martha K. Smith</a:t>
            </a:r>
          </a:p>
          <a:p>
            <a:endParaRPr lang="en-US" dirty="0"/>
          </a:p>
        </p:txBody>
      </p:sp>
    </p:spTree>
    <p:extLst>
      <p:ext uri="{BB962C8B-B14F-4D97-AF65-F5344CB8AC3E}">
        <p14:creationId xmlns:p14="http://schemas.microsoft.com/office/powerpoint/2010/main" val="19748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II. </a:t>
            </a:r>
            <a:r>
              <a:rPr lang="en-US" b="1" dirty="0"/>
              <a:t>Watch out for conditional probabilities</a:t>
            </a:r>
          </a:p>
        </p:txBody>
      </p:sp>
      <p:sp>
        <p:nvSpPr>
          <p:cNvPr id="3" name="Content Placeholder 2"/>
          <p:cNvSpPr>
            <a:spLocks noGrp="1"/>
          </p:cNvSpPr>
          <p:nvPr>
            <p:ph idx="1"/>
          </p:nvPr>
        </p:nvSpPr>
        <p:spPr/>
        <p:txBody>
          <a:bodyPr>
            <a:normAutofit fontScale="85000" lnSpcReduction="20000"/>
          </a:bodyPr>
          <a:lstStyle/>
          <a:p>
            <a:r>
              <a:rPr lang="en-US" dirty="0" smtClean="0"/>
              <a:t>Most probabilities in real life (including science) are conditional.</a:t>
            </a:r>
          </a:p>
          <a:p>
            <a:pPr lvl="1"/>
            <a:r>
              <a:rPr lang="en-US" dirty="0" smtClean="0"/>
              <a:t>Example: The probability of someone having a heart attack if they:</a:t>
            </a:r>
          </a:p>
          <a:p>
            <a:pPr lvl="2"/>
            <a:r>
              <a:rPr lang="en-US" dirty="0" smtClean="0"/>
              <a:t>Are female</a:t>
            </a:r>
          </a:p>
          <a:p>
            <a:pPr lvl="2"/>
            <a:r>
              <a:rPr lang="en-US" dirty="0" smtClean="0"/>
              <a:t>Are over 75</a:t>
            </a:r>
          </a:p>
          <a:p>
            <a:pPr lvl="2"/>
            <a:r>
              <a:rPr lang="en-US" dirty="0" smtClean="0"/>
              <a:t>Have high cholesterol</a:t>
            </a:r>
          </a:p>
          <a:p>
            <a:pPr lvl="2"/>
            <a:r>
              <a:rPr lang="en-US" dirty="0" smtClean="0"/>
              <a:t>Or combinations of these</a:t>
            </a:r>
          </a:p>
          <a:p>
            <a:r>
              <a:rPr lang="en-US" dirty="0" smtClean="0"/>
              <a:t>Notation: P(</a:t>
            </a:r>
            <a:r>
              <a:rPr lang="en-US" dirty="0" err="1" smtClean="0"/>
              <a:t>event|condition</a:t>
            </a:r>
            <a:r>
              <a:rPr lang="en-US" dirty="0" smtClean="0"/>
              <a:t>)</a:t>
            </a:r>
          </a:p>
          <a:p>
            <a:r>
              <a:rPr lang="en-US" i="1" dirty="0" smtClean="0"/>
              <a:t>Ignoring the condition(s) amounts to unwarranted extrapolation</a:t>
            </a:r>
            <a:r>
              <a:rPr lang="en-US" dirty="0" smtClean="0"/>
              <a:t>.</a:t>
            </a:r>
          </a:p>
          <a:p>
            <a:r>
              <a:rPr lang="en-US" dirty="0" smtClean="0"/>
              <a:t>Think about conditions as we proceed!</a:t>
            </a:r>
            <a:endParaRPr lang="en-US" dirty="0"/>
          </a:p>
        </p:txBody>
      </p:sp>
    </p:spTree>
    <p:extLst>
      <p:ext uri="{BB962C8B-B14F-4D97-AF65-F5344CB8AC3E}">
        <p14:creationId xmlns:p14="http://schemas.microsoft.com/office/powerpoint/2010/main" val="1376818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III</a:t>
            </a:r>
            <a:r>
              <a:rPr lang="en-US" b="1" dirty="0"/>
              <a:t>. Pay attention to model assumptions for inference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Most commonly-used </a:t>
            </a:r>
            <a:r>
              <a:rPr lang="en-US" dirty="0" smtClean="0"/>
              <a:t>(“</a:t>
            </a:r>
            <a:r>
              <a:rPr lang="en-US" dirty="0"/>
              <a:t>parametric”), </a:t>
            </a:r>
            <a:r>
              <a:rPr lang="en-US" dirty="0" err="1"/>
              <a:t>frequentist</a:t>
            </a:r>
            <a:r>
              <a:rPr lang="en-US" dirty="0"/>
              <a:t> hypothesis tests </a:t>
            </a:r>
            <a:r>
              <a:rPr lang="en-US" dirty="0" smtClean="0"/>
              <a:t>involve </a:t>
            </a:r>
            <a:r>
              <a:rPr lang="en-US" dirty="0"/>
              <a:t>the following four elements</a:t>
            </a:r>
            <a:r>
              <a:rPr lang="en-US" dirty="0" smtClean="0"/>
              <a:t>:</a:t>
            </a:r>
            <a:r>
              <a:rPr lang="en-US" dirty="0"/>
              <a:t> </a:t>
            </a:r>
          </a:p>
          <a:p>
            <a:pPr marL="914400" lvl="1" indent="-514350">
              <a:buFont typeface="+mj-lt"/>
              <a:buAutoNum type="arabicPeriod"/>
            </a:pPr>
            <a:r>
              <a:rPr lang="en-US" dirty="0"/>
              <a:t>Model </a:t>
            </a:r>
            <a:r>
              <a:rPr lang="en-US" dirty="0" smtClean="0"/>
              <a:t>assumptions</a:t>
            </a:r>
            <a:endParaRPr lang="en-US" dirty="0"/>
          </a:p>
          <a:p>
            <a:pPr marL="914400" lvl="1" indent="-514350">
              <a:buFont typeface="+mj-lt"/>
              <a:buAutoNum type="arabicPeriod"/>
            </a:pPr>
            <a:r>
              <a:rPr lang="en-US" dirty="0"/>
              <a:t>Null and alternative </a:t>
            </a:r>
            <a:r>
              <a:rPr lang="en-US" dirty="0" smtClean="0"/>
              <a:t>hypotheses</a:t>
            </a:r>
          </a:p>
          <a:p>
            <a:pPr marL="914400" lvl="1" indent="-514350">
              <a:buFont typeface="+mj-lt"/>
              <a:buAutoNum type="arabicPeriod"/>
            </a:pPr>
            <a:r>
              <a:rPr lang="en-US" dirty="0" smtClean="0"/>
              <a:t>A test statistic</a:t>
            </a:r>
            <a:r>
              <a:rPr lang="en-US" dirty="0"/>
              <a:t> </a:t>
            </a:r>
          </a:p>
          <a:p>
            <a:pPr marL="914400" lvl="1" indent="-514350">
              <a:buAutoNum type="arabicPeriod" startAt="4"/>
            </a:pPr>
            <a:r>
              <a:rPr lang="en-US" dirty="0" smtClean="0"/>
              <a:t>A </a:t>
            </a:r>
            <a:r>
              <a:rPr lang="en-US" dirty="0"/>
              <a:t>mathematical </a:t>
            </a:r>
            <a:r>
              <a:rPr lang="en-US" dirty="0" smtClean="0"/>
              <a:t>theorem</a:t>
            </a:r>
          </a:p>
          <a:p>
            <a:pPr marL="0" indent="0">
              <a:buNone/>
            </a:pPr>
            <a:r>
              <a:rPr lang="en-US" dirty="0" smtClean="0"/>
              <a:t>(</a:t>
            </a:r>
            <a:r>
              <a:rPr lang="en-US" dirty="0"/>
              <a:t>C</a:t>
            </a:r>
            <a:r>
              <a:rPr lang="en-US" dirty="0" smtClean="0"/>
              <a:t>onfidence </a:t>
            </a:r>
            <a:r>
              <a:rPr lang="en-US" dirty="0"/>
              <a:t>interval </a:t>
            </a:r>
            <a:r>
              <a:rPr lang="en-US" dirty="0" smtClean="0"/>
              <a:t>procedures involve #1 and #4, plus something being estimated).</a:t>
            </a:r>
            <a:endParaRPr lang="en-US" dirty="0"/>
          </a:p>
        </p:txBody>
      </p:sp>
    </p:spTree>
    <p:extLst>
      <p:ext uri="{BB962C8B-B14F-4D97-AF65-F5344CB8AC3E}">
        <p14:creationId xmlns:p14="http://schemas.microsoft.com/office/powerpoint/2010/main" val="214432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Elaboration</a:t>
            </a:r>
            <a:r>
              <a:rPr lang="en-US" sz="3600" dirty="0" smtClean="0"/>
              <a:t>:</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cap="all" dirty="0"/>
              <a:t>A </a:t>
            </a:r>
            <a:r>
              <a:rPr lang="en-US" i="1" dirty="0"/>
              <a:t>test </a:t>
            </a:r>
            <a:r>
              <a:rPr lang="en-US" i="1" dirty="0" smtClean="0"/>
              <a:t>statistic </a:t>
            </a:r>
            <a:r>
              <a:rPr lang="en-US" dirty="0" smtClean="0"/>
              <a:t>is </a:t>
            </a:r>
            <a:r>
              <a:rPr lang="en-US" dirty="0"/>
              <a:t>something that: </a:t>
            </a:r>
          </a:p>
          <a:p>
            <a:pPr lvl="1"/>
            <a:r>
              <a:rPr lang="en-US" dirty="0"/>
              <a:t>Is calculated by a rule from a sample. </a:t>
            </a:r>
            <a:endParaRPr lang="en-US" dirty="0" smtClean="0"/>
          </a:p>
          <a:p>
            <a:pPr lvl="1"/>
            <a:r>
              <a:rPr lang="en-US" dirty="0" smtClean="0"/>
              <a:t>Has </a:t>
            </a:r>
            <a:r>
              <a:rPr lang="en-US" dirty="0"/>
              <a:t>the property that, if the null hypothesis is true, extreme values of the test statistic are rare, and hence cast doubt on the null hypothesis.</a:t>
            </a:r>
          </a:p>
          <a:p>
            <a:pPr marL="457200" lvl="1" indent="0">
              <a:buNone/>
            </a:pPr>
            <a:endParaRPr lang="en-US" dirty="0"/>
          </a:p>
          <a:p>
            <a:pPr marL="0" indent="0">
              <a:buNone/>
            </a:pPr>
            <a:r>
              <a:rPr lang="en-US" dirty="0" smtClean="0"/>
              <a:t>The </a:t>
            </a:r>
            <a:r>
              <a:rPr lang="en-US" i="1" dirty="0" smtClean="0"/>
              <a:t>mathematical theorem </a:t>
            </a:r>
            <a:r>
              <a:rPr lang="en-US" dirty="0" smtClean="0"/>
              <a:t>says, </a:t>
            </a:r>
            <a:endParaRPr lang="en-US" dirty="0"/>
          </a:p>
          <a:p>
            <a:pPr marL="400050" lvl="1" indent="0">
              <a:buNone/>
            </a:pPr>
            <a:r>
              <a:rPr lang="en-US" dirty="0"/>
              <a:t>"</a:t>
            </a:r>
            <a:r>
              <a:rPr lang="en-US" u="sng" dirty="0"/>
              <a:t>If</a:t>
            </a:r>
            <a:r>
              <a:rPr lang="en-US" dirty="0"/>
              <a:t> the model assumptions </a:t>
            </a:r>
            <a:r>
              <a:rPr lang="en-US" u="sng" dirty="0"/>
              <a:t>and</a:t>
            </a:r>
            <a:r>
              <a:rPr lang="en-US" dirty="0"/>
              <a:t> the null hypothesis are </a:t>
            </a:r>
            <a:r>
              <a:rPr lang="en-US" u="sng" dirty="0"/>
              <a:t>both</a:t>
            </a:r>
            <a:r>
              <a:rPr lang="en-US" dirty="0"/>
              <a:t> true, then the distribution of the test statistic has a certain </a:t>
            </a:r>
            <a:r>
              <a:rPr lang="en-US" dirty="0" smtClean="0"/>
              <a:t>form.” (The form depends on the test)</a:t>
            </a:r>
            <a:endParaRPr lang="en-US" dirty="0"/>
          </a:p>
          <a:p>
            <a:endParaRPr lang="en-US" dirty="0"/>
          </a:p>
        </p:txBody>
      </p:sp>
    </p:spTree>
    <p:extLst>
      <p:ext uri="{BB962C8B-B14F-4D97-AF65-F5344CB8AC3E}">
        <p14:creationId xmlns:p14="http://schemas.microsoft.com/office/powerpoint/2010/main" val="323071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6505"/>
          </a:xfrm>
        </p:spPr>
        <p:txBody>
          <a:bodyPr>
            <a:normAutofit/>
          </a:bodyPr>
          <a:lstStyle/>
          <a:p>
            <a:r>
              <a:rPr lang="en-US" sz="3600" i="1" dirty="0" smtClean="0"/>
              <a:t>Further elaboration:</a:t>
            </a:r>
            <a:endParaRPr lang="en-US" sz="3600" i="1" dirty="0"/>
          </a:p>
        </p:txBody>
      </p:sp>
      <p:sp>
        <p:nvSpPr>
          <p:cNvPr id="3" name="Content Placeholder 2"/>
          <p:cNvSpPr>
            <a:spLocks noGrp="1"/>
          </p:cNvSpPr>
          <p:nvPr>
            <p:ph idx="1"/>
          </p:nvPr>
        </p:nvSpPr>
        <p:spPr>
          <a:xfrm>
            <a:off x="457200" y="1330476"/>
            <a:ext cx="8229600" cy="4795687"/>
          </a:xfrm>
        </p:spPr>
        <p:txBody>
          <a:bodyPr>
            <a:normAutofit fontScale="77500" lnSpcReduction="20000"/>
          </a:bodyPr>
          <a:lstStyle/>
          <a:p>
            <a:pPr lvl="0"/>
            <a:r>
              <a:rPr lang="en-US" dirty="0"/>
              <a:t>“The distribution of the test statistic” is called </a:t>
            </a:r>
            <a:r>
              <a:rPr lang="en-US" i="1" dirty="0"/>
              <a:t>the sampling distribution</a:t>
            </a:r>
            <a:r>
              <a:rPr lang="en-US" dirty="0"/>
              <a:t>. </a:t>
            </a:r>
            <a:endParaRPr lang="en-US" dirty="0" smtClean="0"/>
          </a:p>
          <a:p>
            <a:pPr lvl="1"/>
            <a:r>
              <a:rPr lang="en-US" dirty="0" smtClean="0"/>
              <a:t>This </a:t>
            </a:r>
            <a:r>
              <a:rPr lang="en-US" dirty="0"/>
              <a:t>is the distribution of the test statistic </a:t>
            </a:r>
            <a:r>
              <a:rPr lang="en-US" i="1" dirty="0"/>
              <a:t>as samples vary</a:t>
            </a:r>
            <a:r>
              <a:rPr lang="en-US" dirty="0"/>
              <a:t>.  </a:t>
            </a:r>
            <a:endParaRPr lang="en-US" dirty="0" smtClean="0"/>
          </a:p>
          <a:p>
            <a:pPr lvl="1"/>
            <a:r>
              <a:rPr lang="en-US" dirty="0" smtClean="0">
                <a:sym typeface="Wingdings"/>
              </a:rPr>
              <a:t></a:t>
            </a:r>
            <a:r>
              <a:rPr lang="en-US" dirty="0" smtClean="0"/>
              <a:t> </a:t>
            </a:r>
            <a:r>
              <a:rPr lang="en-US" i="1" dirty="0"/>
              <a:t>Online</a:t>
            </a:r>
            <a:r>
              <a:rPr lang="en-US" dirty="0"/>
              <a:t> </a:t>
            </a:r>
            <a:r>
              <a:rPr lang="en-US" i="1" dirty="0"/>
              <a:t>Illustration</a:t>
            </a:r>
            <a:r>
              <a:rPr lang="en-US" dirty="0"/>
              <a:t> …	</a:t>
            </a:r>
          </a:p>
          <a:p>
            <a:pPr lvl="0"/>
            <a:r>
              <a:rPr lang="en-US" dirty="0"/>
              <a:t>The </a:t>
            </a:r>
            <a:r>
              <a:rPr lang="en-US" i="1" dirty="0"/>
              <a:t>model assumptions </a:t>
            </a:r>
            <a:r>
              <a:rPr lang="en-US" dirty="0" smtClean="0"/>
              <a:t>specify</a:t>
            </a:r>
          </a:p>
          <a:p>
            <a:pPr lvl="1"/>
            <a:r>
              <a:rPr lang="en-US" dirty="0" smtClean="0"/>
              <a:t> </a:t>
            </a:r>
            <a:r>
              <a:rPr lang="en-US" dirty="0"/>
              <a:t>allowable </a:t>
            </a:r>
            <a:r>
              <a:rPr lang="en-US" dirty="0" smtClean="0"/>
              <a:t>samples</a:t>
            </a:r>
          </a:p>
          <a:p>
            <a:pPr lvl="1"/>
            <a:r>
              <a:rPr lang="en-US" dirty="0" smtClean="0"/>
              <a:t> </a:t>
            </a:r>
            <a:r>
              <a:rPr lang="en-US" dirty="0"/>
              <a:t>the </a:t>
            </a:r>
            <a:r>
              <a:rPr lang="en-US" dirty="0" smtClean="0"/>
              <a:t>allowable type </a:t>
            </a:r>
            <a:r>
              <a:rPr lang="en-US" dirty="0"/>
              <a:t>of random </a:t>
            </a:r>
            <a:r>
              <a:rPr lang="en-US" dirty="0" smtClean="0"/>
              <a:t>variable </a:t>
            </a:r>
          </a:p>
          <a:p>
            <a:pPr lvl="1"/>
            <a:r>
              <a:rPr lang="en-US" dirty="0" smtClean="0"/>
              <a:t>possibly </a:t>
            </a:r>
            <a:r>
              <a:rPr lang="en-US" dirty="0"/>
              <a:t>other conditions.</a:t>
            </a:r>
          </a:p>
          <a:p>
            <a:pPr lvl="0"/>
            <a:r>
              <a:rPr lang="en-US" dirty="0"/>
              <a:t>The exact details of these four elements will depend on the particular hypothesis test.</a:t>
            </a:r>
          </a:p>
          <a:p>
            <a:pPr lvl="0"/>
            <a:r>
              <a:rPr lang="en-US" dirty="0"/>
              <a:t>In particular, </a:t>
            </a:r>
            <a:r>
              <a:rPr lang="en-US" i="1" dirty="0"/>
              <a:t>the form of the sampling distribution will depend on the hypothesis test</a:t>
            </a:r>
            <a:r>
              <a:rPr lang="en-US" dirty="0" smtClean="0"/>
              <a:t>.</a:t>
            </a:r>
          </a:p>
          <a:p>
            <a:pPr lvl="0"/>
            <a:r>
              <a:rPr lang="en-US" dirty="0" smtClean="0"/>
              <a:t>Different tests may involve the same distribution.</a:t>
            </a:r>
          </a:p>
          <a:p>
            <a:pPr lvl="0"/>
            <a:endParaRPr lang="en-US" dirty="0"/>
          </a:p>
          <a:p>
            <a:pPr marL="0" indent="0">
              <a:buNone/>
            </a:pPr>
            <a:endParaRPr lang="en-US" dirty="0"/>
          </a:p>
        </p:txBody>
      </p:sp>
    </p:spTree>
    <p:extLst>
      <p:ext uri="{BB962C8B-B14F-4D97-AF65-F5344CB8AC3E}">
        <p14:creationId xmlns:p14="http://schemas.microsoft.com/office/powerpoint/2010/main" val="969116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219"/>
          </a:xfrm>
        </p:spPr>
        <p:txBody>
          <a:bodyPr>
            <a:normAutofit fontScale="90000"/>
          </a:bodyPr>
          <a:lstStyle/>
          <a:p>
            <a:r>
              <a:rPr lang="en-US" sz="4000" i="1" dirty="0" smtClean="0"/>
              <a:t/>
            </a:r>
            <a:br>
              <a:rPr lang="en-US" sz="4000" i="1" dirty="0" smtClean="0"/>
            </a:br>
            <a:r>
              <a:rPr lang="en-US" sz="4000" i="1" dirty="0" smtClean="0"/>
              <a:t>Example</a:t>
            </a:r>
            <a:r>
              <a:rPr lang="en-US" sz="4000" dirty="0"/>
              <a:t>: One-sided t-Test for the </a:t>
            </a:r>
            <a:r>
              <a:rPr lang="en-US" sz="4000" dirty="0" smtClean="0"/>
              <a:t>mean</a:t>
            </a:r>
            <a:r>
              <a:rPr lang="en-US" dirty="0"/>
              <a:t/>
            </a:r>
            <a:br>
              <a:rPr lang="en-US" dirty="0"/>
            </a:br>
            <a:endParaRPr lang="en-US" dirty="0"/>
          </a:p>
        </p:txBody>
      </p:sp>
      <p:sp>
        <p:nvSpPr>
          <p:cNvPr id="3" name="Content Placeholder 2"/>
          <p:cNvSpPr>
            <a:spLocks noGrp="1"/>
          </p:cNvSpPr>
          <p:nvPr>
            <p:ph idx="1"/>
          </p:nvPr>
        </p:nvSpPr>
        <p:spPr>
          <a:xfrm>
            <a:off x="457200" y="1342572"/>
            <a:ext cx="8229600" cy="4783592"/>
          </a:xfrm>
        </p:spPr>
        <p:txBody>
          <a:bodyPr>
            <a:normAutofit fontScale="85000" lnSpcReduction="10000"/>
          </a:bodyPr>
          <a:lstStyle/>
          <a:p>
            <a:pPr marL="0" indent="0">
              <a:buNone/>
            </a:pPr>
            <a:r>
              <a:rPr lang="en-US" dirty="0"/>
              <a:t>The above elements for this test are</a:t>
            </a:r>
            <a:r>
              <a:rPr lang="en-US" dirty="0" smtClean="0"/>
              <a:t>:</a:t>
            </a:r>
          </a:p>
          <a:p>
            <a:pPr marL="0" indent="0">
              <a:buNone/>
            </a:pPr>
            <a:endParaRPr lang="en-US" dirty="0"/>
          </a:p>
          <a:p>
            <a:pPr marL="0" indent="0">
              <a:buNone/>
            </a:pPr>
            <a:r>
              <a:rPr lang="en-US" dirty="0"/>
              <a:t>1. </a:t>
            </a:r>
            <a:r>
              <a:rPr lang="en-US" i="1" dirty="0"/>
              <a:t>Model assumptions</a:t>
            </a:r>
            <a:r>
              <a:rPr lang="en-US" dirty="0"/>
              <a:t>: </a:t>
            </a:r>
          </a:p>
          <a:p>
            <a:pPr lvl="1"/>
            <a:r>
              <a:rPr lang="en-US" dirty="0" smtClean="0"/>
              <a:t>We’re dealing with </a:t>
            </a:r>
            <a:r>
              <a:rPr lang="en-US" dirty="0"/>
              <a:t>a </a:t>
            </a:r>
            <a:r>
              <a:rPr lang="en-US" i="1" dirty="0"/>
              <a:t>normally distributed</a:t>
            </a:r>
            <a:r>
              <a:rPr lang="en-US" dirty="0"/>
              <a:t> random </a:t>
            </a:r>
            <a:r>
              <a:rPr lang="en-US" dirty="0" smtClean="0"/>
              <a:t>variable Y.</a:t>
            </a:r>
          </a:p>
          <a:p>
            <a:pPr lvl="1"/>
            <a:r>
              <a:rPr lang="en-US" dirty="0" smtClean="0"/>
              <a:t>Samples </a:t>
            </a:r>
            <a:r>
              <a:rPr lang="en-US" dirty="0"/>
              <a:t>are </a:t>
            </a:r>
            <a:r>
              <a:rPr lang="en-US" i="1" dirty="0"/>
              <a:t>simple random samples</a:t>
            </a:r>
            <a:r>
              <a:rPr lang="en-US" dirty="0"/>
              <a:t> from some population.</a:t>
            </a:r>
          </a:p>
          <a:p>
            <a:pPr marL="0" indent="0">
              <a:buNone/>
            </a:pPr>
            <a:r>
              <a:rPr lang="en-US" dirty="0"/>
              <a:t>2. </a:t>
            </a:r>
            <a:endParaRPr lang="en-US" dirty="0" smtClean="0"/>
          </a:p>
          <a:p>
            <a:pPr lvl="1"/>
            <a:r>
              <a:rPr lang="en-US" i="1" dirty="0" smtClean="0"/>
              <a:t>Null </a:t>
            </a:r>
            <a:r>
              <a:rPr lang="en-US" i="1" dirty="0"/>
              <a:t>hypothesis</a:t>
            </a:r>
            <a:r>
              <a:rPr lang="en-US" dirty="0"/>
              <a:t>: “The population mean µ of the random variable Y is a certain value </a:t>
            </a:r>
            <a:r>
              <a:rPr lang="en-US" dirty="0" smtClean="0"/>
              <a:t>µ</a:t>
            </a:r>
            <a:r>
              <a:rPr lang="en-US" baseline="-25000" dirty="0" smtClean="0"/>
              <a:t>0</a:t>
            </a:r>
            <a:r>
              <a:rPr lang="en-US" dirty="0"/>
              <a:t>.” </a:t>
            </a:r>
            <a:endParaRPr lang="en-US" dirty="0" smtClean="0"/>
          </a:p>
          <a:p>
            <a:pPr lvl="1"/>
            <a:r>
              <a:rPr lang="en-US" i="1" dirty="0" smtClean="0"/>
              <a:t>Alternative </a:t>
            </a:r>
            <a:r>
              <a:rPr lang="en-US" i="1" dirty="0"/>
              <a:t>hypothesis</a:t>
            </a:r>
            <a:r>
              <a:rPr lang="en-US" dirty="0"/>
              <a:t>: "The mean µ of the random variable Y is greater than µ</a:t>
            </a:r>
            <a:r>
              <a:rPr lang="en-US" baseline="-25000" dirty="0"/>
              <a:t>0</a:t>
            </a:r>
            <a:r>
              <a:rPr lang="en-US" dirty="0"/>
              <a:t>." </a:t>
            </a:r>
            <a:r>
              <a:rPr lang="en-US" dirty="0" smtClean="0"/>
              <a:t>(A one</a:t>
            </a:r>
            <a:r>
              <a:rPr lang="en-US" dirty="0"/>
              <a:t>-sided alternative.)</a:t>
            </a:r>
          </a:p>
          <a:p>
            <a:pPr marL="0" indent="0">
              <a:buNone/>
            </a:pPr>
            <a:endParaRPr lang="en-US" dirty="0"/>
          </a:p>
        </p:txBody>
      </p:sp>
    </p:spTree>
    <p:extLst>
      <p:ext uri="{BB962C8B-B14F-4D97-AF65-F5344CB8AC3E}">
        <p14:creationId xmlns:p14="http://schemas.microsoft.com/office/powerpoint/2010/main" val="54408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419186"/>
            <a:ext cx="8229600" cy="5706977"/>
          </a:xfrm>
        </p:spPr>
        <p:txBody>
          <a:bodyPr/>
          <a:lstStyle/>
          <a:p>
            <a:pPr marL="0" indent="0">
              <a:buNone/>
            </a:pPr>
            <a:r>
              <a:rPr lang="en-US" dirty="0"/>
              <a:t>3. </a:t>
            </a:r>
            <a:r>
              <a:rPr lang="en-US" i="1" dirty="0"/>
              <a:t>Test statistic</a:t>
            </a:r>
            <a:r>
              <a:rPr lang="en-US" dirty="0"/>
              <a:t>: For a simple random sample y</a:t>
            </a:r>
            <a:r>
              <a:rPr lang="en-US" baseline="-25000" dirty="0"/>
              <a:t>1</a:t>
            </a:r>
            <a:r>
              <a:rPr lang="en-US" dirty="0"/>
              <a:t>, y</a:t>
            </a:r>
            <a:r>
              <a:rPr lang="en-US" baseline="-25000" dirty="0"/>
              <a:t>2</a:t>
            </a:r>
            <a:r>
              <a:rPr lang="en-US" dirty="0"/>
              <a:t>, ... , </a:t>
            </a:r>
            <a:r>
              <a:rPr lang="en-US" dirty="0" err="1"/>
              <a:t>y</a:t>
            </a:r>
            <a:r>
              <a:rPr lang="en-US" baseline="-25000" dirty="0" err="1"/>
              <a:t>n</a:t>
            </a:r>
            <a:r>
              <a:rPr lang="en-US" dirty="0"/>
              <a:t> of size n, we define the </a:t>
            </a:r>
            <a:r>
              <a:rPr lang="en-US" i="1" dirty="0"/>
              <a:t>t-statistic as</a:t>
            </a:r>
            <a:endParaRPr lang="en-US" dirty="0"/>
          </a:p>
          <a:p>
            <a:pPr marL="0" indent="0">
              <a:buNone/>
            </a:pPr>
            <a:r>
              <a:rPr lang="en-US" i="1" dirty="0"/>
              <a:t>	      </a:t>
            </a:r>
            <a:r>
              <a:rPr lang="en-US" i="1" dirty="0" smtClean="0"/>
              <a:t>  </a:t>
            </a:r>
            <a:r>
              <a:rPr lang="en-US" i="1" dirty="0"/>
              <a:t> </a:t>
            </a:r>
            <a:r>
              <a:rPr lang="en-US" dirty="0"/>
              <a:t>t </a:t>
            </a:r>
            <a:r>
              <a:rPr lang="en-US" dirty="0" smtClean="0"/>
              <a:t>=         		,</a:t>
            </a:r>
          </a:p>
          <a:p>
            <a:pPr marL="0" indent="0">
              <a:buNone/>
            </a:pPr>
            <a:endParaRPr lang="en-US" dirty="0"/>
          </a:p>
          <a:p>
            <a:pPr marL="0" indent="0">
              <a:buNone/>
            </a:pPr>
            <a:r>
              <a:rPr lang="en-US" dirty="0" smtClean="0"/>
              <a:t>where	  is </a:t>
            </a:r>
            <a:r>
              <a:rPr lang="en-US" dirty="0"/>
              <a:t>the sample </a:t>
            </a:r>
            <a:r>
              <a:rPr lang="en-US" dirty="0" smtClean="0"/>
              <a:t>mean and </a:t>
            </a:r>
            <a:r>
              <a:rPr lang="en-US" dirty="0"/>
              <a:t>s is the sample standard deviation</a:t>
            </a:r>
          </a:p>
          <a:p>
            <a:pPr marL="0" indent="0">
              <a:buNone/>
            </a:pPr>
            <a:r>
              <a:rPr lang="en-US" dirty="0"/>
              <a:t>		</a:t>
            </a:r>
          </a:p>
        </p:txBody>
      </p:sp>
      <p:graphicFrame>
        <p:nvGraphicFramePr>
          <p:cNvPr id="4" name="Object 3"/>
          <p:cNvGraphicFramePr>
            <a:graphicFrameLocks noChangeAspect="1"/>
          </p:cNvGraphicFramePr>
          <p:nvPr>
            <p:extLst>
              <p:ext uri="{D42A27DB-BD31-4B8C-83A1-F6EECF244321}">
                <p14:modId xmlns:p14="http://schemas.microsoft.com/office/powerpoint/2010/main" val="4225982304"/>
              </p:ext>
            </p:extLst>
          </p:nvPr>
        </p:nvGraphicFramePr>
        <p:xfrm>
          <a:off x="2451294" y="1308398"/>
          <a:ext cx="1284599" cy="1419819"/>
        </p:xfrm>
        <a:graphic>
          <a:graphicData uri="http://schemas.openxmlformats.org/presentationml/2006/ole">
            <mc:AlternateContent xmlns:mc="http://schemas.openxmlformats.org/markup-compatibility/2006">
              <mc:Choice xmlns:v="urn:schemas-microsoft-com:vml" Requires="v">
                <p:oleObj spid="_x0000_s1182" name="Equation" r:id="rId3" imgW="482600" imgH="533400" progId="Equation.3">
                  <p:embed/>
                </p:oleObj>
              </mc:Choice>
              <mc:Fallback>
                <p:oleObj name="Equation" r:id="rId3" imgW="482600" imgH="533400" progId="Equation.3">
                  <p:embed/>
                  <p:pic>
                    <p:nvPicPr>
                      <p:cNvPr id="0" name=""/>
                      <p:cNvPicPr/>
                      <p:nvPr/>
                    </p:nvPicPr>
                    <p:blipFill>
                      <a:blip r:embed="rId4"/>
                      <a:stretch>
                        <a:fillRect/>
                      </a:stretch>
                    </p:blipFill>
                    <p:spPr>
                      <a:xfrm>
                        <a:off x="2451294" y="1308398"/>
                        <a:ext cx="1284599" cy="141981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82273506"/>
              </p:ext>
            </p:extLst>
          </p:nvPr>
        </p:nvGraphicFramePr>
        <p:xfrm>
          <a:off x="1664508" y="2728217"/>
          <a:ext cx="517846" cy="460373"/>
        </p:xfrm>
        <a:graphic>
          <a:graphicData uri="http://schemas.openxmlformats.org/presentationml/2006/ole">
            <mc:AlternateContent xmlns:mc="http://schemas.openxmlformats.org/markup-compatibility/2006">
              <mc:Choice xmlns:v="urn:schemas-microsoft-com:vml" Requires="v">
                <p:oleObj spid="_x0000_s1183" name="Equation" r:id="rId5" imgW="139700" imgH="190500" progId="Equation.3">
                  <p:embed/>
                </p:oleObj>
              </mc:Choice>
              <mc:Fallback>
                <p:oleObj name="Equation" r:id="rId5" imgW="139700" imgH="190500" progId="Equation.3">
                  <p:embed/>
                  <p:pic>
                    <p:nvPicPr>
                      <p:cNvPr id="0" name=""/>
                      <p:cNvPicPr/>
                      <p:nvPr/>
                    </p:nvPicPr>
                    <p:blipFill>
                      <a:blip r:embed="rId6"/>
                      <a:stretch>
                        <a:fillRect/>
                      </a:stretch>
                    </p:blipFill>
                    <p:spPr>
                      <a:xfrm>
                        <a:off x="1664508" y="2728217"/>
                        <a:ext cx="517846" cy="460373"/>
                      </a:xfrm>
                      <a:prstGeom prst="rect">
                        <a:avLst/>
                      </a:prstGeom>
                    </p:spPr>
                  </p:pic>
                </p:oleObj>
              </mc:Fallback>
            </mc:AlternateContent>
          </a:graphicData>
        </a:graphic>
      </p:graphicFrame>
    </p:spTree>
    <p:extLst>
      <p:ext uri="{BB962C8B-B14F-4D97-AF65-F5344CB8AC3E}">
        <p14:creationId xmlns:p14="http://schemas.microsoft.com/office/powerpoint/2010/main" val="115994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dirty="0"/>
              <a:t>4. The mathematical </a:t>
            </a:r>
            <a:r>
              <a:rPr lang="en-US" i="1" dirty="0"/>
              <a:t>theorem</a:t>
            </a:r>
            <a:r>
              <a:rPr lang="en-US" dirty="0"/>
              <a:t> associated with this inference procedure states:</a:t>
            </a:r>
          </a:p>
          <a:p>
            <a:pPr marL="400050" lvl="1" indent="0">
              <a:buNone/>
            </a:pPr>
            <a:r>
              <a:rPr lang="en-US" u="sng" dirty="0" smtClean="0"/>
              <a:t>If</a:t>
            </a:r>
            <a:r>
              <a:rPr lang="en-US" i="1" dirty="0" smtClean="0"/>
              <a:t> </a:t>
            </a:r>
            <a:r>
              <a:rPr lang="en-US" i="1" dirty="0"/>
              <a:t>the model assumptions are true</a:t>
            </a:r>
            <a:r>
              <a:rPr lang="en-US" dirty="0"/>
              <a:t> (i.e., if Y is normal </a:t>
            </a:r>
            <a:r>
              <a:rPr lang="en-US" i="1" dirty="0"/>
              <a:t>and</a:t>
            </a:r>
            <a:r>
              <a:rPr lang="en-US" dirty="0"/>
              <a:t> all samples considered are simple random samples)</a:t>
            </a:r>
            <a:r>
              <a:rPr lang="en-US" i="1" dirty="0"/>
              <a:t> </a:t>
            </a:r>
            <a:r>
              <a:rPr lang="en-US" u="sng" dirty="0"/>
              <a:t>and</a:t>
            </a:r>
            <a:r>
              <a:rPr lang="en-US" dirty="0"/>
              <a:t> </a:t>
            </a:r>
            <a:r>
              <a:rPr lang="en-US" u="sng" dirty="0" smtClean="0"/>
              <a:t>if</a:t>
            </a:r>
            <a:r>
              <a:rPr lang="en-US" i="1" dirty="0"/>
              <a:t> </a:t>
            </a:r>
            <a:r>
              <a:rPr lang="en-US" i="1" dirty="0" smtClean="0"/>
              <a:t> the </a:t>
            </a:r>
            <a:r>
              <a:rPr lang="en-US" i="1" dirty="0"/>
              <a:t>null hypothesis is true</a:t>
            </a:r>
            <a:r>
              <a:rPr lang="en-US" dirty="0"/>
              <a:t> (i.e., if the population mean of y is indeed </a:t>
            </a:r>
            <a:r>
              <a:rPr lang="en-US" dirty="0" smtClean="0"/>
              <a:t>µ</a:t>
            </a:r>
            <a:r>
              <a:rPr lang="en-US" baseline="-25000" dirty="0" smtClean="0"/>
              <a:t>0</a:t>
            </a:r>
            <a:r>
              <a:rPr lang="en-US" dirty="0"/>
              <a:t>), </a:t>
            </a:r>
            <a:r>
              <a:rPr lang="en-US" u="sng" dirty="0"/>
              <a:t>and</a:t>
            </a:r>
            <a:r>
              <a:rPr lang="en-US" dirty="0"/>
              <a:t> </a:t>
            </a:r>
            <a:r>
              <a:rPr lang="en-US" u="sng" dirty="0"/>
              <a:t>if</a:t>
            </a:r>
            <a:r>
              <a:rPr lang="en-US" dirty="0"/>
              <a:t> we only consider samples of the same size n, then the sampling distribution of the t-statistic is the </a:t>
            </a:r>
            <a:r>
              <a:rPr lang="en-US" i="1" dirty="0"/>
              <a:t>t-distribution with n degrees of freedom</a:t>
            </a:r>
            <a:r>
              <a:rPr lang="en-US" dirty="0"/>
              <a:t>. </a:t>
            </a:r>
          </a:p>
          <a:p>
            <a:pPr marL="0" indent="0">
              <a:buNone/>
            </a:pPr>
            <a:endParaRPr lang="en-US" dirty="0"/>
          </a:p>
        </p:txBody>
      </p:sp>
    </p:spTree>
    <p:extLst>
      <p:ext uri="{BB962C8B-B14F-4D97-AF65-F5344CB8AC3E}">
        <p14:creationId xmlns:p14="http://schemas.microsoft.com/office/powerpoint/2010/main" val="3134561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10000"/>
          </a:bodyPr>
          <a:lstStyle/>
          <a:p>
            <a:pPr marL="0" indent="0">
              <a:buNone/>
            </a:pPr>
            <a:r>
              <a:rPr lang="en-US" dirty="0"/>
              <a:t>The reasoning behind the hypothesis test uses the sampling </a:t>
            </a:r>
            <a:r>
              <a:rPr lang="en-US" dirty="0" smtClean="0"/>
              <a:t>distribution (which talks about </a:t>
            </a:r>
            <a:r>
              <a:rPr lang="en-US" i="1" dirty="0" smtClean="0"/>
              <a:t>all</a:t>
            </a:r>
            <a:r>
              <a:rPr lang="en-US" dirty="0" smtClean="0"/>
              <a:t> suitable samples) </a:t>
            </a:r>
            <a:r>
              <a:rPr lang="en-US" i="1" dirty="0"/>
              <a:t>and</a:t>
            </a:r>
            <a:r>
              <a:rPr lang="en-US" dirty="0"/>
              <a:t> the value of the test statistic </a:t>
            </a:r>
            <a:r>
              <a:rPr lang="en-US" i="1" dirty="0"/>
              <a:t>for the sample that has actually been collected</a:t>
            </a:r>
            <a:r>
              <a:rPr lang="en-US" dirty="0"/>
              <a:t> (the actual data):</a:t>
            </a:r>
          </a:p>
          <a:p>
            <a:pPr marL="514350" lvl="0" indent="-514350">
              <a:buFont typeface="+mj-lt"/>
              <a:buAutoNum type="arabicPeriod"/>
            </a:pPr>
            <a:r>
              <a:rPr lang="en-US" dirty="0"/>
              <a:t>First, </a:t>
            </a:r>
            <a:r>
              <a:rPr lang="en-US" i="1" dirty="0"/>
              <a:t>calculate the t-statistic for the data you have</a:t>
            </a:r>
            <a:endParaRPr lang="en-US" dirty="0"/>
          </a:p>
          <a:p>
            <a:pPr marL="514350" lvl="0" indent="-514350">
              <a:buFont typeface="+mj-lt"/>
              <a:buAutoNum type="arabicPeriod"/>
            </a:pPr>
            <a:r>
              <a:rPr lang="en-US" dirty="0"/>
              <a:t>Then</a:t>
            </a:r>
            <a:r>
              <a:rPr lang="en-US" i="1" dirty="0"/>
              <a:t> consider where the t-statistic for the data you have lies on the sampling distribution</a:t>
            </a:r>
            <a:r>
              <a:rPr lang="en-US" dirty="0"/>
              <a:t>.  Two possible values are shown in red and green, respectively, in the diagram below</a:t>
            </a:r>
            <a:r>
              <a:rPr lang="en-US" dirty="0" smtClean="0"/>
              <a:t>.</a:t>
            </a:r>
          </a:p>
          <a:p>
            <a:pPr lvl="1"/>
            <a:r>
              <a:rPr lang="en-US" dirty="0" smtClean="0"/>
              <a:t>The </a:t>
            </a:r>
            <a:r>
              <a:rPr lang="en-US" dirty="0"/>
              <a:t>distribution </a:t>
            </a:r>
            <a:r>
              <a:rPr lang="en-US" dirty="0" smtClean="0"/>
              <a:t>shown below </a:t>
            </a:r>
            <a:r>
              <a:rPr lang="en-US" dirty="0"/>
              <a:t>is the </a:t>
            </a:r>
            <a:r>
              <a:rPr lang="en-US" i="1" dirty="0"/>
              <a:t>sampling distribution of the t-statistic</a:t>
            </a:r>
            <a:r>
              <a:rPr lang="en-US" i="1" dirty="0" smtClean="0"/>
              <a:t>.</a:t>
            </a:r>
            <a:endParaRPr lang="en-US" dirty="0"/>
          </a:p>
          <a:p>
            <a:pPr lvl="1"/>
            <a:r>
              <a:rPr lang="en-US" i="1" dirty="0" smtClean="0"/>
              <a:t>Remember </a:t>
            </a:r>
            <a:r>
              <a:rPr lang="en-US" i="1" dirty="0"/>
              <a:t>that the validity of this picture depends on the validity of the model assumptions </a:t>
            </a:r>
            <a:r>
              <a:rPr lang="en-US" i="1" u="sng" dirty="0" smtClean="0"/>
              <a:t>and</a:t>
            </a:r>
            <a:r>
              <a:rPr lang="en-US" i="1" dirty="0"/>
              <a:t> </a:t>
            </a:r>
            <a:r>
              <a:rPr lang="en-US" i="1" dirty="0" smtClean="0"/>
              <a:t>on </a:t>
            </a:r>
            <a:r>
              <a:rPr lang="en-US" i="1" dirty="0"/>
              <a:t>the assumption that the null hypothesis is true</a:t>
            </a:r>
            <a:r>
              <a:rPr lang="en-US" dirty="0"/>
              <a:t>. </a:t>
            </a:r>
          </a:p>
        </p:txBody>
      </p:sp>
    </p:spTree>
    <p:extLst>
      <p:ext uri="{BB962C8B-B14F-4D97-AF65-F5344CB8AC3E}">
        <p14:creationId xmlns:p14="http://schemas.microsoft.com/office/powerpoint/2010/main" val="88777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303590"/>
          </a:xfrm>
        </p:spPr>
        <p:txBody>
          <a:bodyPr>
            <a:normAutofit fontScale="90000"/>
          </a:bodyPr>
          <a:lstStyle/>
          <a:p>
            <a:r>
              <a:rPr lang="en-US" dirty="0"/>
              <a:t>Case 1</a:t>
            </a:r>
            <a:r>
              <a:rPr lang="en-US" dirty="0" smtClean="0"/>
              <a:t>:</a:t>
            </a:r>
            <a:endParaRPr lang="en-US" dirty="0"/>
          </a:p>
        </p:txBody>
      </p:sp>
      <p:sp>
        <p:nvSpPr>
          <p:cNvPr id="4" name="Text Placeholder 3"/>
          <p:cNvSpPr>
            <a:spLocks noGrp="1"/>
          </p:cNvSpPr>
          <p:nvPr>
            <p:ph type="body" sz="half" idx="2"/>
          </p:nvPr>
        </p:nvSpPr>
        <p:spPr>
          <a:xfrm>
            <a:off x="1792288" y="5104191"/>
            <a:ext cx="5486400" cy="1068009"/>
          </a:xfrm>
        </p:spPr>
        <p:txBody>
          <a:bodyPr/>
          <a:lstStyle/>
          <a:p>
            <a:r>
              <a:rPr lang="en-US" sz="1800" dirty="0" smtClean="0"/>
              <a:t>If </a:t>
            </a:r>
            <a:r>
              <a:rPr lang="en-US" sz="1800" dirty="0"/>
              <a:t>the t-statistic lies at the </a:t>
            </a:r>
            <a:r>
              <a:rPr lang="en-US" sz="1800" i="1" dirty="0"/>
              <a:t>red</a:t>
            </a:r>
            <a:r>
              <a:rPr lang="en-US" sz="1800" dirty="0"/>
              <a:t> bar (around 0.5) in the picture, </a:t>
            </a:r>
            <a:r>
              <a:rPr lang="en-US" sz="1800" i="1" dirty="0"/>
              <a:t>nothing is unusual</a:t>
            </a:r>
            <a:r>
              <a:rPr lang="en-US" sz="1800" dirty="0"/>
              <a:t>; our data are not surprising if the null hypothesis </a:t>
            </a:r>
            <a:r>
              <a:rPr lang="en-US" sz="1800" dirty="0" smtClean="0"/>
              <a:t>and model assumptions are </a:t>
            </a:r>
            <a:r>
              <a:rPr lang="en-US" sz="1800" dirty="0"/>
              <a:t>true. </a:t>
            </a:r>
          </a:p>
          <a:p>
            <a:endParaRPr lang="en-US" dirty="0"/>
          </a:p>
        </p:txBody>
      </p:sp>
      <p:pic>
        <p:nvPicPr>
          <p:cNvPr id="5" name="Picture Placeholder 4" descr="alues of sampling distribution"/>
          <p:cNvPicPr>
            <a:picLocks noGrp="1"/>
          </p:cNvPicPr>
          <p:nvPr>
            <p:ph type="pic" idx="1"/>
          </p:nvPr>
        </p:nvPicPr>
        <p:blipFill>
          <a:blip r:embed="rId2">
            <a:extLst>
              <a:ext uri="{28A0092B-C50C-407E-A947-70E740481C1C}">
                <a14:useLocalDpi xmlns:a14="http://schemas.microsoft.com/office/drawing/2010/main" val="0"/>
              </a:ext>
            </a:extLst>
          </a:blip>
          <a:srcRect l="12075" r="12075"/>
          <a:stretch>
            <a:fillRect/>
          </a:stretch>
        </p:blipFill>
        <p:spPr bwMode="auto">
          <a:prstGeom prst="rect">
            <a:avLst/>
          </a:prstGeom>
          <a:noFill/>
          <a:ln>
            <a:noFill/>
          </a:ln>
        </p:spPr>
      </p:pic>
    </p:spTree>
    <p:extLst>
      <p:ext uri="{BB962C8B-B14F-4D97-AF65-F5344CB8AC3E}">
        <p14:creationId xmlns:p14="http://schemas.microsoft.com/office/powerpoint/2010/main" val="1191883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03590"/>
          </a:xfrm>
        </p:spPr>
        <p:txBody>
          <a:bodyPr>
            <a:normAutofit fontScale="90000"/>
          </a:bodyPr>
          <a:lstStyle/>
          <a:p>
            <a:r>
              <a:rPr lang="en-US" dirty="0"/>
              <a:t>Case </a:t>
            </a:r>
            <a:r>
              <a:rPr lang="en-US" dirty="0" smtClean="0"/>
              <a:t>2:</a:t>
            </a:r>
            <a:endParaRPr lang="en-US" dirty="0"/>
          </a:p>
        </p:txBody>
      </p:sp>
      <p:sp>
        <p:nvSpPr>
          <p:cNvPr id="4" name="Text Placeholder 3"/>
          <p:cNvSpPr>
            <a:spLocks noGrp="1"/>
          </p:cNvSpPr>
          <p:nvPr>
            <p:ph type="body" sz="half" idx="2"/>
          </p:nvPr>
        </p:nvSpPr>
        <p:spPr>
          <a:xfrm>
            <a:off x="1792288" y="5104190"/>
            <a:ext cx="5486400" cy="1068010"/>
          </a:xfrm>
        </p:spPr>
        <p:txBody>
          <a:bodyPr>
            <a:normAutofit fontScale="92500"/>
          </a:bodyPr>
          <a:lstStyle/>
          <a:p>
            <a:r>
              <a:rPr lang="en-US" sz="2000" dirty="0"/>
              <a:t>If the t-statistic lies at the </a:t>
            </a:r>
            <a:r>
              <a:rPr lang="en-US" sz="2000" i="1" dirty="0"/>
              <a:t>green</a:t>
            </a:r>
            <a:r>
              <a:rPr lang="en-US" sz="2000" dirty="0"/>
              <a:t> bar (around 2.5), then the data would be fairly </a:t>
            </a:r>
            <a:r>
              <a:rPr lang="en-US" sz="2000" i="1" dirty="0"/>
              <a:t>unusual</a:t>
            </a:r>
            <a:r>
              <a:rPr lang="en-US" sz="2000" dirty="0"/>
              <a:t> -- assuming the null </a:t>
            </a:r>
            <a:r>
              <a:rPr lang="en-US" sz="2000" dirty="0" smtClean="0"/>
              <a:t>hypothesis and model assumptions are </a:t>
            </a:r>
            <a:r>
              <a:rPr lang="en-US" sz="2000" dirty="0"/>
              <a:t>true. </a:t>
            </a:r>
          </a:p>
        </p:txBody>
      </p:sp>
      <p:pic>
        <p:nvPicPr>
          <p:cNvPr id="5" name="Picture Placeholder 4" descr="alues of sampling distribution"/>
          <p:cNvPicPr>
            <a:picLocks noGrp="1"/>
          </p:cNvPicPr>
          <p:nvPr>
            <p:ph type="pic" idx="1"/>
          </p:nvPr>
        </p:nvPicPr>
        <p:blipFill>
          <a:blip r:embed="rId2">
            <a:extLst>
              <a:ext uri="{28A0092B-C50C-407E-A947-70E740481C1C}">
                <a14:useLocalDpi xmlns:a14="http://schemas.microsoft.com/office/drawing/2010/main" val="0"/>
              </a:ext>
            </a:extLst>
          </a:blip>
          <a:srcRect l="12075" r="12075"/>
          <a:stretch>
            <a:fillRect/>
          </a:stretch>
        </p:blipFill>
        <p:spPr bwMode="auto">
          <a:prstGeom prst="rect">
            <a:avLst/>
          </a:prstGeom>
          <a:noFill/>
          <a:ln>
            <a:noFill/>
          </a:ln>
        </p:spPr>
      </p:pic>
    </p:spTree>
    <p:extLst>
      <p:ext uri="{BB962C8B-B14F-4D97-AF65-F5344CB8AC3E}">
        <p14:creationId xmlns:p14="http://schemas.microsoft.com/office/powerpoint/2010/main" val="326539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387265" y="1600200"/>
            <a:ext cx="8229600" cy="4525963"/>
          </a:xfrm>
        </p:spPr>
        <p:txBody>
          <a:bodyPr/>
          <a:lstStyle/>
          <a:p>
            <a:pPr marL="571500" indent="-571500">
              <a:buFont typeface="+mj-lt"/>
              <a:buAutoNum type="romanUcPeriod"/>
            </a:pPr>
            <a:r>
              <a:rPr lang="en-US" dirty="0"/>
              <a:t>If it involves statistical inference, it involves uncertainty</a:t>
            </a:r>
            <a:r>
              <a:rPr lang="en-US" dirty="0" smtClean="0"/>
              <a:t>.</a:t>
            </a:r>
          </a:p>
          <a:p>
            <a:pPr marL="571500" indent="-571500">
              <a:buFont typeface="+mj-lt"/>
              <a:buAutoNum type="romanUcPeriod"/>
            </a:pPr>
            <a:r>
              <a:rPr lang="en-US" dirty="0" smtClean="0"/>
              <a:t>Watch out for conditional probabilities.</a:t>
            </a:r>
          </a:p>
          <a:p>
            <a:pPr marL="571500" indent="-571500">
              <a:buFont typeface="+mj-lt"/>
              <a:buAutoNum type="romanUcPeriod"/>
            </a:pPr>
            <a:r>
              <a:rPr lang="en-US" dirty="0"/>
              <a:t>Pay attention to model </a:t>
            </a:r>
            <a:r>
              <a:rPr lang="en-US" dirty="0" smtClean="0"/>
              <a:t>assumptions.</a:t>
            </a:r>
          </a:p>
          <a:p>
            <a:pPr marL="571500" indent="-571500">
              <a:buFont typeface="+mj-lt"/>
              <a:buAutoNum type="romanUcPeriod"/>
            </a:pPr>
            <a:r>
              <a:rPr lang="en-US" dirty="0"/>
              <a:t>Pay attention to </a:t>
            </a:r>
            <a:r>
              <a:rPr lang="en-US" dirty="0" smtClean="0"/>
              <a:t>consequences </a:t>
            </a:r>
            <a:r>
              <a:rPr lang="en-US" dirty="0"/>
              <a:t>and complications stemming from Type I </a:t>
            </a:r>
            <a:r>
              <a:rPr lang="en-US" dirty="0" smtClean="0"/>
              <a:t>error.</a:t>
            </a:r>
          </a:p>
        </p:txBody>
      </p:sp>
    </p:spTree>
    <p:extLst>
      <p:ext uri="{BB962C8B-B14F-4D97-AF65-F5344CB8AC3E}">
        <p14:creationId xmlns:p14="http://schemas.microsoft.com/office/powerpoint/2010/main" val="2391411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lnSpcReduction="10000"/>
          </a:bodyPr>
          <a:lstStyle/>
          <a:p>
            <a:pPr marL="0" indent="0">
              <a:buNone/>
            </a:pPr>
            <a:r>
              <a:rPr lang="en-US" dirty="0"/>
              <a:t>So </a:t>
            </a:r>
            <a:r>
              <a:rPr lang="en-US" b="1" i="1" dirty="0"/>
              <a:t>a t-statistic at the green bar could be considered to cast some reasonable doubt on the null hypothesis</a:t>
            </a:r>
            <a:r>
              <a:rPr lang="en-US" dirty="0"/>
              <a:t>. </a:t>
            </a:r>
          </a:p>
          <a:p>
            <a:r>
              <a:rPr lang="en-US" dirty="0"/>
              <a:t> </a:t>
            </a:r>
            <a:r>
              <a:rPr lang="en-US" dirty="0" smtClean="0"/>
              <a:t>A </a:t>
            </a:r>
            <a:r>
              <a:rPr lang="en-US" dirty="0"/>
              <a:t>t-statistic even further to the right would cast even more doubt on the null hypothesis.</a:t>
            </a:r>
          </a:p>
          <a:p>
            <a:pPr marL="0" indent="0">
              <a:buNone/>
            </a:pPr>
            <a:r>
              <a:rPr lang="en-US" baseline="30000" dirty="0"/>
              <a:t> </a:t>
            </a:r>
            <a:endParaRPr lang="en-US" dirty="0"/>
          </a:p>
          <a:p>
            <a:pPr marL="0" indent="0">
              <a:buNone/>
            </a:pPr>
            <a:r>
              <a:rPr lang="en-US" dirty="0" smtClean="0"/>
              <a:t>To measure “degree of unusualness”, we </a:t>
            </a:r>
            <a:r>
              <a:rPr lang="en-US" dirty="0"/>
              <a:t>define the </a:t>
            </a:r>
            <a:r>
              <a:rPr lang="en-US" i="1" dirty="0"/>
              <a:t>p-value</a:t>
            </a:r>
            <a:r>
              <a:rPr lang="en-US" dirty="0"/>
              <a:t> for our data to be:</a:t>
            </a:r>
          </a:p>
          <a:p>
            <a:pPr marL="0" indent="0">
              <a:buNone/>
            </a:pPr>
            <a:r>
              <a:rPr lang="en-US" dirty="0"/>
              <a:t>	 </a:t>
            </a:r>
            <a:r>
              <a:rPr lang="en-US" i="1" dirty="0"/>
              <a:t>the area under the distribution of the test </a:t>
            </a:r>
            <a:r>
              <a:rPr lang="en-US" i="1" dirty="0" smtClean="0"/>
              <a:t>	statistic </a:t>
            </a:r>
            <a:r>
              <a:rPr lang="en-US" i="1" dirty="0"/>
              <a:t>to the right of the value of the </a:t>
            </a:r>
            <a:r>
              <a:rPr lang="en-US" i="1" dirty="0" smtClean="0"/>
              <a:t>test 	statistic </a:t>
            </a:r>
            <a:r>
              <a:rPr lang="en-US" i="1" dirty="0"/>
              <a:t>obtained for our data.</a:t>
            </a:r>
            <a:endParaRPr lang="en-US" dirty="0"/>
          </a:p>
          <a:p>
            <a:pPr marL="0" indent="0">
              <a:buNone/>
            </a:pPr>
            <a:endParaRPr lang="en-US" dirty="0"/>
          </a:p>
        </p:txBody>
      </p:sp>
    </p:spTree>
    <p:extLst>
      <p:ext uri="{BB962C8B-B14F-4D97-AF65-F5344CB8AC3E}">
        <p14:creationId xmlns:p14="http://schemas.microsoft.com/office/powerpoint/2010/main" val="18648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a:bodyPr>
          <a:lstStyle/>
          <a:p>
            <a:pPr marL="0" indent="0">
              <a:buNone/>
            </a:pPr>
            <a:r>
              <a:rPr lang="en-US" dirty="0"/>
              <a:t>This can be interpreted as</a:t>
            </a:r>
            <a:r>
              <a:rPr lang="en-US" dirty="0" smtClean="0"/>
              <a:t>:</a:t>
            </a:r>
            <a:endParaRPr lang="en-US" dirty="0"/>
          </a:p>
          <a:p>
            <a:pPr marL="0" indent="0">
              <a:buNone/>
            </a:pPr>
            <a:r>
              <a:rPr lang="en-US" dirty="0"/>
              <a:t>	The p-value is the probability of obtaining a </a:t>
            </a:r>
            <a:r>
              <a:rPr lang="en-US" dirty="0" smtClean="0"/>
              <a:t>	test </a:t>
            </a:r>
            <a:r>
              <a:rPr lang="en-US" dirty="0"/>
              <a:t>statistic at least as large as the </a:t>
            </a:r>
            <a:r>
              <a:rPr lang="en-US" dirty="0" smtClean="0"/>
              <a:t>one </a:t>
            </a:r>
            <a:r>
              <a:rPr lang="en-US" dirty="0"/>
              <a:t>from </a:t>
            </a:r>
            <a:r>
              <a:rPr lang="en-US" dirty="0" smtClean="0"/>
              <a:t>our </a:t>
            </a:r>
            <a:r>
              <a:rPr lang="en-US" dirty="0"/>
              <a:t>sample, </a:t>
            </a:r>
            <a:r>
              <a:rPr lang="en-US" u="sng" dirty="0"/>
              <a:t>provided</a:t>
            </a:r>
            <a:r>
              <a:rPr lang="en-US" dirty="0"/>
              <a:t> that:</a:t>
            </a:r>
          </a:p>
          <a:p>
            <a:pPr marL="0" indent="0">
              <a:buNone/>
            </a:pPr>
            <a:r>
              <a:rPr lang="en-US" dirty="0"/>
              <a:t>		</a:t>
            </a:r>
            <a:r>
              <a:rPr lang="en-US" dirty="0" err="1"/>
              <a:t>i</a:t>
            </a:r>
            <a:r>
              <a:rPr lang="en-US" dirty="0"/>
              <a:t>. </a:t>
            </a:r>
            <a:r>
              <a:rPr lang="en-US" i="1" dirty="0"/>
              <a:t>the null hypothesis is true</a:t>
            </a:r>
            <a:r>
              <a:rPr lang="en-US" dirty="0"/>
              <a:t> </a:t>
            </a:r>
            <a:r>
              <a:rPr lang="en-US" u="sng" dirty="0"/>
              <a:t>and</a:t>
            </a:r>
            <a:r>
              <a:rPr lang="en-US" dirty="0"/>
              <a:t> </a:t>
            </a:r>
          </a:p>
          <a:p>
            <a:pPr marL="0" indent="0">
              <a:buNone/>
            </a:pPr>
            <a:r>
              <a:rPr lang="en-US" dirty="0"/>
              <a:t>		ii.  </a:t>
            </a:r>
            <a:r>
              <a:rPr lang="en-US" i="1" dirty="0"/>
              <a:t>the model assumptions are all true</a:t>
            </a:r>
            <a:r>
              <a:rPr lang="en-US" dirty="0"/>
              <a:t>, </a:t>
            </a:r>
            <a:r>
              <a:rPr lang="en-US" u="sng" dirty="0"/>
              <a:t>and</a:t>
            </a:r>
            <a:r>
              <a:rPr lang="en-US" dirty="0"/>
              <a:t> </a:t>
            </a:r>
          </a:p>
          <a:p>
            <a:pPr marL="0" indent="0">
              <a:buNone/>
            </a:pPr>
            <a:r>
              <a:rPr lang="en-US" dirty="0"/>
              <a:t>		iii. </a:t>
            </a:r>
            <a:r>
              <a:rPr lang="en-US" i="1" dirty="0"/>
              <a:t>we only consider samples of the same </a:t>
            </a:r>
            <a:r>
              <a:rPr lang="en-US" i="1" dirty="0" smtClean="0"/>
              <a:t>			size </a:t>
            </a:r>
            <a:r>
              <a:rPr lang="en-US" i="1" dirty="0"/>
              <a:t>as ours</a:t>
            </a:r>
            <a:r>
              <a:rPr lang="en-US" dirty="0" smtClean="0"/>
              <a:t>.</a:t>
            </a:r>
          </a:p>
          <a:p>
            <a:pPr marL="0" indent="0">
              <a:buNone/>
            </a:pPr>
            <a:r>
              <a:rPr lang="en-US" dirty="0" smtClean="0"/>
              <a:t>i.e., the p-value is a </a:t>
            </a:r>
            <a:r>
              <a:rPr lang="en-US" i="1" dirty="0" smtClean="0"/>
              <a:t>conditional probability (</a:t>
            </a:r>
            <a:r>
              <a:rPr lang="en-US" dirty="0" smtClean="0"/>
              <a:t>with three conditions). </a:t>
            </a:r>
            <a:r>
              <a:rPr lang="en-US" b="1" i="1" dirty="0" smtClean="0"/>
              <a:t>If the conditions are not satisfied, the p-value cannot validly be interpreted</a:t>
            </a:r>
            <a:r>
              <a:rPr lang="en-US" dirty="0" smtClean="0"/>
              <a:t>.</a:t>
            </a:r>
            <a:endParaRPr lang="en-US" dirty="0"/>
          </a:p>
        </p:txBody>
      </p:sp>
    </p:spTree>
    <p:extLst>
      <p:ext uri="{BB962C8B-B14F-4D97-AF65-F5344CB8AC3E}">
        <p14:creationId xmlns:p14="http://schemas.microsoft.com/office/powerpoint/2010/main" val="1631711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lnSpcReduction="10000"/>
          </a:bodyPr>
          <a:lstStyle/>
          <a:p>
            <a:pPr marL="0" indent="0">
              <a:buNone/>
            </a:pPr>
            <a:r>
              <a:rPr lang="en-US" i="1" dirty="0" smtClean="0"/>
              <a:t>Looking at this from another angle:</a:t>
            </a:r>
            <a:endParaRPr lang="en-US" dirty="0"/>
          </a:p>
          <a:p>
            <a:pPr marL="0" indent="0">
              <a:buNone/>
            </a:pPr>
            <a:r>
              <a:rPr lang="en-US" dirty="0" smtClean="0"/>
              <a:t>If </a:t>
            </a:r>
            <a:r>
              <a:rPr lang="en-US" dirty="0"/>
              <a:t>we obtain an unusually small p-value, then (at least) one of the following must be true:</a:t>
            </a:r>
          </a:p>
          <a:p>
            <a:pPr marL="514350" lvl="0" indent="-514350">
              <a:buFont typeface="+mj-lt"/>
              <a:buAutoNum type="arabicPeriod"/>
            </a:pPr>
            <a:r>
              <a:rPr lang="en-US" dirty="0"/>
              <a:t>At least one of the model assumptions is not true (in which case the test may be inappropriate).</a:t>
            </a:r>
          </a:p>
          <a:p>
            <a:pPr marL="514350" lvl="0" indent="-514350">
              <a:buFont typeface="+mj-lt"/>
              <a:buAutoNum type="arabicPeriod"/>
            </a:pPr>
            <a:r>
              <a:rPr lang="en-US" dirty="0"/>
              <a:t>The null hypothesis is </a:t>
            </a:r>
            <a:r>
              <a:rPr lang="en-US" i="1" dirty="0"/>
              <a:t>false</a:t>
            </a:r>
            <a:r>
              <a:rPr lang="en-US" dirty="0"/>
              <a:t>.</a:t>
            </a:r>
          </a:p>
          <a:p>
            <a:pPr marL="514350" lvl="0" indent="-514350">
              <a:buFont typeface="+mj-lt"/>
              <a:buAutoNum type="arabicPeriod"/>
            </a:pPr>
            <a:r>
              <a:rPr lang="en-US" dirty="0" smtClean="0"/>
              <a:t>The null hypothesis is </a:t>
            </a:r>
            <a:r>
              <a:rPr lang="en-US" i="1" dirty="0" smtClean="0"/>
              <a:t>true</a:t>
            </a:r>
            <a:r>
              <a:rPr lang="en-US" dirty="0" smtClean="0"/>
              <a:t>, but the </a:t>
            </a:r>
            <a:r>
              <a:rPr lang="en-US" dirty="0"/>
              <a:t>sample we’ve obtained happens to be one of the small percentage (of suitable samples from the same population and of the same size as ours) that result in an unusually small p-value.</a:t>
            </a:r>
          </a:p>
          <a:p>
            <a:pPr marL="0" indent="0">
              <a:buNone/>
            </a:pPr>
            <a:endParaRPr lang="en-US" dirty="0"/>
          </a:p>
        </p:txBody>
      </p:sp>
    </p:spTree>
    <p:extLst>
      <p:ext uri="{BB962C8B-B14F-4D97-AF65-F5344CB8AC3E}">
        <p14:creationId xmlns:p14="http://schemas.microsoft.com/office/powerpoint/2010/main" val="14112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dirty="0" smtClean="0"/>
              <a:t>Thus:</a:t>
            </a:r>
          </a:p>
          <a:p>
            <a:pPr marL="0" indent="0">
              <a:buNone/>
            </a:pPr>
            <a:r>
              <a:rPr lang="en-US" dirty="0"/>
              <a:t>	</a:t>
            </a:r>
            <a:r>
              <a:rPr lang="en-US" dirty="0" smtClean="0"/>
              <a:t> </a:t>
            </a:r>
            <a:r>
              <a:rPr lang="en-US" i="1" dirty="0"/>
              <a:t>if</a:t>
            </a:r>
            <a:r>
              <a:rPr lang="en-US" dirty="0"/>
              <a:t> the p-value is small enough </a:t>
            </a:r>
            <a:endParaRPr lang="en-US" dirty="0" smtClean="0"/>
          </a:p>
          <a:p>
            <a:pPr marL="0" indent="0">
              <a:buNone/>
            </a:pPr>
            <a:r>
              <a:rPr lang="en-US" i="1" dirty="0"/>
              <a:t>	</a:t>
            </a:r>
            <a:r>
              <a:rPr lang="en-US" i="1" dirty="0" smtClean="0"/>
              <a:t>and</a:t>
            </a:r>
            <a:r>
              <a:rPr lang="en-US" dirty="0" smtClean="0"/>
              <a:t> </a:t>
            </a:r>
            <a:r>
              <a:rPr lang="en-US" dirty="0"/>
              <a:t>all the model assumptions are met, </a:t>
            </a:r>
            <a:endParaRPr lang="en-US" dirty="0" smtClean="0"/>
          </a:p>
          <a:p>
            <a:pPr marL="0" indent="0">
              <a:buNone/>
            </a:pPr>
            <a:r>
              <a:rPr lang="en-US" dirty="0"/>
              <a:t>	</a:t>
            </a:r>
            <a:r>
              <a:rPr lang="en-US" dirty="0" smtClean="0"/>
              <a:t>then </a:t>
            </a:r>
            <a:r>
              <a:rPr lang="en-US" i="1" dirty="0"/>
              <a:t>rejecting the null hypothesis in favor of </a:t>
            </a:r>
            <a:r>
              <a:rPr lang="en-US" i="1" dirty="0" smtClean="0"/>
              <a:t>	the </a:t>
            </a:r>
            <a:r>
              <a:rPr lang="en-US" i="1" dirty="0"/>
              <a:t>alternate hypothesis</a:t>
            </a:r>
            <a:r>
              <a:rPr lang="en-US" dirty="0"/>
              <a:t> can be considered a </a:t>
            </a:r>
            <a:r>
              <a:rPr lang="en-US" dirty="0" smtClean="0"/>
              <a:t>	rational </a:t>
            </a:r>
            <a:r>
              <a:rPr lang="en-US" dirty="0"/>
              <a:t>decision, based on the evidence of </a:t>
            </a:r>
            <a:r>
              <a:rPr lang="en-US" dirty="0" smtClean="0"/>
              <a:t>	the </a:t>
            </a:r>
            <a:r>
              <a:rPr lang="en-US" dirty="0"/>
              <a:t>data used</a:t>
            </a:r>
            <a:r>
              <a:rPr lang="en-US" dirty="0" smtClean="0"/>
              <a:t>.</a:t>
            </a:r>
          </a:p>
          <a:p>
            <a:pPr marL="0" indent="0">
              <a:buNone/>
            </a:pPr>
            <a:r>
              <a:rPr lang="en-US" i="1" dirty="0" smtClean="0"/>
              <a:t>Note</a:t>
            </a:r>
            <a:r>
              <a:rPr lang="en-US" dirty="0"/>
              <a:t>:</a:t>
            </a:r>
            <a:r>
              <a:rPr lang="en-US" dirty="0" smtClean="0"/>
              <a:t> This is </a:t>
            </a:r>
            <a:r>
              <a:rPr lang="en-US" i="1" dirty="0" smtClean="0"/>
              <a:t>not</a:t>
            </a:r>
            <a:r>
              <a:rPr lang="en-US" dirty="0" smtClean="0"/>
              <a:t> saying the alternate hypothesis is true! Accepting the alternate hypothesis is a </a:t>
            </a:r>
            <a:r>
              <a:rPr lang="en-US" i="1" dirty="0" smtClean="0"/>
              <a:t>decision</a:t>
            </a:r>
            <a:r>
              <a:rPr lang="en-US" dirty="0" smtClean="0"/>
              <a:t> made under uncertainty.</a:t>
            </a:r>
            <a:endParaRPr lang="en-US" i="1" dirty="0"/>
          </a:p>
          <a:p>
            <a:pPr marL="0" indent="0">
              <a:buNone/>
            </a:pPr>
            <a:endParaRPr lang="en-US" dirty="0"/>
          </a:p>
        </p:txBody>
      </p:sp>
    </p:spTree>
    <p:extLst>
      <p:ext uri="{BB962C8B-B14F-4D97-AF65-F5344CB8AC3E}">
        <p14:creationId xmlns:p14="http://schemas.microsoft.com/office/powerpoint/2010/main" val="1611460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lvl="0" indent="0">
              <a:buNone/>
            </a:pPr>
            <a:r>
              <a:rPr lang="en-US" i="1" dirty="0" smtClean="0"/>
              <a:t>Some of the uncertainty:</a:t>
            </a:r>
          </a:p>
          <a:p>
            <a:pPr lvl="0"/>
            <a:endParaRPr lang="en-US" i="1" dirty="0" smtClean="0"/>
          </a:p>
          <a:p>
            <a:pPr marL="514350" lvl="0" indent="-514350">
              <a:buFont typeface="+mj-lt"/>
              <a:buAutoNum type="arabicPeriod"/>
            </a:pPr>
            <a:r>
              <a:rPr lang="en-US" dirty="0" smtClean="0"/>
              <a:t>How </a:t>
            </a:r>
            <a:r>
              <a:rPr lang="en-US" dirty="0"/>
              <a:t>small is small enough to reject?</a:t>
            </a:r>
          </a:p>
          <a:p>
            <a:pPr marL="514350" lvl="0" indent="-514350">
              <a:buFont typeface="+mj-lt"/>
              <a:buAutoNum type="arabicPeriod"/>
            </a:pPr>
            <a:r>
              <a:rPr lang="en-US" dirty="0"/>
              <a:t>We usually don’t know whether or not the models assumptions are true.</a:t>
            </a:r>
          </a:p>
          <a:p>
            <a:pPr marL="514350" lvl="0" indent="-514350">
              <a:buFont typeface="+mj-lt"/>
              <a:buAutoNum type="arabicPeriod"/>
            </a:pPr>
            <a:r>
              <a:rPr lang="en-US" dirty="0"/>
              <a:t>Even if they are, our sample might be one of the small percentage giving an extreme test statistic, even if the null hypothesis is true.</a:t>
            </a:r>
          </a:p>
          <a:p>
            <a:pPr marL="0" indent="0">
              <a:buNone/>
            </a:pPr>
            <a:endParaRPr lang="en-US" dirty="0"/>
          </a:p>
        </p:txBody>
      </p:sp>
    </p:spTree>
    <p:extLst>
      <p:ext uri="{BB962C8B-B14F-4D97-AF65-F5344CB8AC3E}">
        <p14:creationId xmlns:p14="http://schemas.microsoft.com/office/powerpoint/2010/main" val="1717659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3933"/>
          </a:xfrm>
        </p:spPr>
        <p:txBody>
          <a:bodyPr>
            <a:normAutofit fontScale="90000"/>
          </a:bodyPr>
          <a:lstStyle/>
          <a:p>
            <a:r>
              <a:rPr lang="en-US" sz="3600" i="1" dirty="0" smtClean="0"/>
              <a:t>Type I error, significance level, and robustness</a:t>
            </a:r>
            <a:endParaRPr lang="en-US" dirty="0"/>
          </a:p>
        </p:txBody>
      </p:sp>
      <p:sp>
        <p:nvSpPr>
          <p:cNvPr id="3" name="Content Placeholder 2"/>
          <p:cNvSpPr>
            <a:spLocks noGrp="1"/>
          </p:cNvSpPr>
          <p:nvPr>
            <p:ph idx="1"/>
          </p:nvPr>
        </p:nvSpPr>
        <p:spPr>
          <a:xfrm>
            <a:off x="457200" y="1318382"/>
            <a:ext cx="8229600" cy="4807782"/>
          </a:xfrm>
        </p:spPr>
        <p:txBody>
          <a:bodyPr>
            <a:normAutofit fontScale="77500" lnSpcReduction="20000"/>
          </a:bodyPr>
          <a:lstStyle/>
          <a:p>
            <a:pPr lvl="0"/>
            <a:r>
              <a:rPr lang="en-US" dirty="0"/>
              <a:t>If possibility 3 occurs (i.e., we have falsely rejected the null hypothesis), we say we have a </a:t>
            </a:r>
            <a:r>
              <a:rPr lang="en-US" i="1" dirty="0"/>
              <a:t>Type I error.</a:t>
            </a:r>
            <a:endParaRPr lang="en-US" dirty="0"/>
          </a:p>
          <a:p>
            <a:pPr lvl="0"/>
            <a:r>
              <a:rPr lang="en-US" dirty="0"/>
              <a:t>Often people set a “significance level” (usually denoted α) and decide </a:t>
            </a:r>
            <a:r>
              <a:rPr lang="en-US" dirty="0" smtClean="0"/>
              <a:t>(in advance, to be ethical) to </a:t>
            </a:r>
            <a:r>
              <a:rPr lang="en-US" dirty="0"/>
              <a:t>reject the null hypothesis whenever the p-value is less than α.</a:t>
            </a:r>
          </a:p>
          <a:p>
            <a:pPr lvl="0"/>
            <a:r>
              <a:rPr lang="en-US" dirty="0"/>
              <a:t>α can then be considered the “Type I error rate”: The probability </a:t>
            </a:r>
            <a:r>
              <a:rPr lang="en-US" dirty="0" smtClean="0"/>
              <a:t>of </a:t>
            </a:r>
            <a:r>
              <a:rPr lang="en-US" dirty="0"/>
              <a:t>falsely rejecting the null </a:t>
            </a:r>
            <a:r>
              <a:rPr lang="en-US" dirty="0" smtClean="0"/>
              <a:t>hypothesis (</a:t>
            </a:r>
            <a:r>
              <a:rPr lang="en-US" i="1" dirty="0" smtClean="0"/>
              <a:t>if</a:t>
            </a:r>
            <a:r>
              <a:rPr lang="en-US" dirty="0" smtClean="0"/>
              <a:t> the model assumptions are satisfied)</a:t>
            </a:r>
          </a:p>
          <a:p>
            <a:pPr lvl="0"/>
            <a:r>
              <a:rPr lang="en-US" dirty="0" smtClean="0"/>
              <a:t>Violations of model assumptions can lead to Type I error rates different from what’s expected. </a:t>
            </a:r>
            <a:r>
              <a:rPr lang="en-US" dirty="0" smtClean="0">
                <a:sym typeface="Wingdings"/>
              </a:rPr>
              <a:t> </a:t>
            </a:r>
            <a:r>
              <a:rPr lang="en-US" i="1" dirty="0" smtClean="0"/>
              <a:t>Online illustration.</a:t>
            </a:r>
            <a:endParaRPr lang="en-US" dirty="0"/>
          </a:p>
          <a:p>
            <a:pPr lvl="0"/>
            <a:r>
              <a:rPr lang="en-US" dirty="0"/>
              <a:t>Sometimes hypothesis tests are pretty close to accurate when model assumptions are not too far off. This is called </a:t>
            </a:r>
            <a:r>
              <a:rPr lang="en-US" i="1" dirty="0"/>
              <a:t>robustness</a:t>
            </a:r>
            <a:r>
              <a:rPr lang="en-US" dirty="0"/>
              <a:t> of the test. </a:t>
            </a:r>
          </a:p>
          <a:p>
            <a:endParaRPr lang="en-US" dirty="0"/>
          </a:p>
        </p:txBody>
      </p:sp>
    </p:spTree>
    <p:extLst>
      <p:ext uri="{BB962C8B-B14F-4D97-AF65-F5344CB8AC3E}">
        <p14:creationId xmlns:p14="http://schemas.microsoft.com/office/powerpoint/2010/main" val="2412417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14"/>
          </a:xfrm>
        </p:spPr>
        <p:txBody>
          <a:bodyPr>
            <a:normAutofit fontScale="90000"/>
          </a:bodyPr>
          <a:lstStyle/>
          <a:p>
            <a:r>
              <a:rPr lang="en-US" sz="3600" i="1" dirty="0" smtClean="0"/>
              <a:t>More on Model Assumptions and Robustness</a:t>
            </a:r>
            <a:endParaRPr lang="en-US" i="1" dirty="0"/>
          </a:p>
        </p:txBody>
      </p:sp>
      <p:sp>
        <p:nvSpPr>
          <p:cNvPr id="3" name="Content Placeholder 2"/>
          <p:cNvSpPr>
            <a:spLocks noGrp="1"/>
          </p:cNvSpPr>
          <p:nvPr>
            <p:ph idx="1"/>
          </p:nvPr>
        </p:nvSpPr>
        <p:spPr>
          <a:xfrm>
            <a:off x="457200" y="882952"/>
            <a:ext cx="8229600" cy="5243211"/>
          </a:xfrm>
        </p:spPr>
        <p:txBody>
          <a:bodyPr>
            <a:normAutofit fontScale="92500" lnSpcReduction="20000"/>
          </a:bodyPr>
          <a:lstStyle/>
          <a:p>
            <a:pPr lvl="0"/>
            <a:r>
              <a:rPr lang="en-US" dirty="0"/>
              <a:t>Robustness conditions vary from test to test.</a:t>
            </a:r>
          </a:p>
          <a:p>
            <a:pPr lvl="0"/>
            <a:r>
              <a:rPr lang="en-US" dirty="0"/>
              <a:t>Unfortunately, many textbooks omit discussion of </a:t>
            </a:r>
            <a:r>
              <a:rPr lang="en-US" dirty="0" smtClean="0"/>
              <a:t>robustness (or even of model assumptions!).</a:t>
            </a:r>
            <a:endParaRPr lang="en-US" dirty="0"/>
          </a:p>
          <a:p>
            <a:pPr lvl="1"/>
            <a:r>
              <a:rPr lang="en-US" dirty="0"/>
              <a:t>See </a:t>
            </a:r>
            <a:r>
              <a:rPr lang="en-US" dirty="0" smtClean="0"/>
              <a:t>Appendix A </a:t>
            </a:r>
            <a:r>
              <a:rPr lang="en-US" dirty="0"/>
              <a:t>for some </a:t>
            </a:r>
            <a:r>
              <a:rPr lang="en-US" dirty="0" smtClean="0"/>
              <a:t>resources. </a:t>
            </a:r>
          </a:p>
          <a:p>
            <a:r>
              <a:rPr lang="en-US" dirty="0" smtClean="0"/>
              <a:t> Independence </a:t>
            </a:r>
            <a:r>
              <a:rPr lang="en-US" dirty="0"/>
              <a:t>assumptions are usually extremely </a:t>
            </a:r>
            <a:r>
              <a:rPr lang="en-US" dirty="0" smtClean="0"/>
              <a:t>important.</a:t>
            </a:r>
          </a:p>
          <a:p>
            <a:pPr lvl="1"/>
            <a:r>
              <a:rPr lang="en-US" dirty="0" smtClean="0"/>
              <a:t>Lack </a:t>
            </a:r>
            <a:r>
              <a:rPr lang="en-US" dirty="0"/>
              <a:t>of independence messes up variance calculations.</a:t>
            </a:r>
          </a:p>
          <a:p>
            <a:pPr lvl="1"/>
            <a:r>
              <a:rPr lang="en-US" i="1" dirty="0"/>
              <a:t>Whether </a:t>
            </a:r>
            <a:r>
              <a:rPr lang="en-US" i="1" dirty="0" smtClean="0"/>
              <a:t>or </a:t>
            </a:r>
            <a:r>
              <a:rPr lang="en-US" i="1" dirty="0"/>
              <a:t>not </a:t>
            </a:r>
            <a:r>
              <a:rPr lang="en-US" i="1" dirty="0" smtClean="0"/>
              <a:t>independence assumptions </a:t>
            </a:r>
            <a:r>
              <a:rPr lang="en-US" i="1" dirty="0"/>
              <a:t>fit usually depends on how data were collected</a:t>
            </a:r>
            <a:r>
              <a:rPr lang="en-US" dirty="0"/>
              <a:t>.		</a:t>
            </a:r>
            <a:endParaRPr lang="en-US" dirty="0" smtClean="0"/>
          </a:p>
          <a:p>
            <a:pPr lvl="2"/>
            <a:r>
              <a:rPr lang="en-US" dirty="0" smtClean="0"/>
              <a:t>Examples</a:t>
            </a:r>
            <a:r>
              <a:rPr lang="en-US" dirty="0"/>
              <a:t>: paired data, repeated measures, </a:t>
            </a:r>
            <a:r>
              <a:rPr lang="en-US" dirty="0" err="1"/>
              <a:t>pseudoreplication</a:t>
            </a:r>
            <a:endParaRPr lang="en-US" dirty="0"/>
          </a:p>
          <a:p>
            <a:pPr lvl="1"/>
            <a:r>
              <a:rPr lang="en-US" dirty="0"/>
              <a:t>Hierarchical </a:t>
            </a:r>
            <a:r>
              <a:rPr lang="en-US" dirty="0" smtClean="0"/>
              <a:t>(AKA multilevel) models </a:t>
            </a:r>
            <a:r>
              <a:rPr lang="en-US" dirty="0"/>
              <a:t>can sometimes take lack of independence into account</a:t>
            </a:r>
          </a:p>
          <a:p>
            <a:endParaRPr lang="en-US" dirty="0"/>
          </a:p>
        </p:txBody>
      </p:sp>
    </p:spTree>
    <p:extLst>
      <p:ext uri="{BB962C8B-B14F-4D97-AF65-F5344CB8AC3E}">
        <p14:creationId xmlns:p14="http://schemas.microsoft.com/office/powerpoint/2010/main" val="1615572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14"/>
          </a:xfrm>
        </p:spPr>
        <p:txBody>
          <a:bodyPr>
            <a:normAutofit fontScale="90000"/>
          </a:bodyPr>
          <a:lstStyle/>
          <a:p>
            <a:r>
              <a:rPr lang="en-US" i="1" dirty="0" smtClean="0"/>
              <a:t>Checking model assumptions</a:t>
            </a:r>
            <a:r>
              <a:rPr lang="en-US" dirty="0" smtClean="0"/>
              <a:t/>
            </a:r>
            <a:br>
              <a:rPr lang="en-US" dirty="0" smtClean="0"/>
            </a:br>
            <a:endParaRPr lang="en-US" dirty="0"/>
          </a:p>
        </p:txBody>
      </p:sp>
      <p:sp>
        <p:nvSpPr>
          <p:cNvPr id="3" name="Content Placeholder 2"/>
          <p:cNvSpPr>
            <a:spLocks noGrp="1"/>
          </p:cNvSpPr>
          <p:nvPr>
            <p:ph idx="1"/>
          </p:nvPr>
        </p:nvSpPr>
        <p:spPr>
          <a:xfrm>
            <a:off x="457200" y="882952"/>
            <a:ext cx="8229600" cy="5243212"/>
          </a:xfrm>
        </p:spPr>
        <p:txBody>
          <a:bodyPr>
            <a:normAutofit/>
          </a:bodyPr>
          <a:lstStyle/>
          <a:p>
            <a:pPr marL="0" indent="0">
              <a:buNone/>
            </a:pPr>
            <a:r>
              <a:rPr lang="en-US" i="1" dirty="0" smtClean="0"/>
              <a:t>You can’t be certain that they hold</a:t>
            </a:r>
            <a:r>
              <a:rPr lang="en-US" dirty="0" smtClean="0"/>
              <a:t>, but some things can help catch problems. Examples:</a:t>
            </a:r>
          </a:p>
          <a:p>
            <a:r>
              <a:rPr lang="en-US" dirty="0" smtClean="0"/>
              <a:t>Plots of data and/or residuals</a:t>
            </a:r>
          </a:p>
          <a:p>
            <a:pPr lvl="1"/>
            <a:r>
              <a:rPr lang="en-US" dirty="0" smtClean="0"/>
              <a:t>See Sept 12 notes </a:t>
            </a:r>
            <a:r>
              <a:rPr lang="en-US" dirty="0" err="1" smtClean="0"/>
              <a:t>linmod.pdf</a:t>
            </a:r>
            <a:r>
              <a:rPr lang="en-US" dirty="0" smtClean="0"/>
              <a:t> for some examples</a:t>
            </a:r>
          </a:p>
          <a:p>
            <a:r>
              <a:rPr lang="en-US" dirty="0" smtClean="0"/>
              <a:t>Sometimes transformations (especially logs) help.</a:t>
            </a:r>
          </a:p>
          <a:p>
            <a:r>
              <a:rPr lang="en-US" dirty="0" smtClean="0"/>
              <a:t>Occasionally plausibility arguments can help (e.g., based on Central Limit Theorem)</a:t>
            </a:r>
          </a:p>
          <a:p>
            <a:r>
              <a:rPr lang="en-US" dirty="0" smtClean="0"/>
              <a:t>But </a:t>
            </a:r>
            <a:r>
              <a:rPr lang="en-US" i="1" dirty="0" smtClean="0"/>
              <a:t>some uncertainty usually is present</a:t>
            </a:r>
            <a:r>
              <a:rPr lang="en-US" dirty="0" smtClean="0"/>
              <a:t>!</a:t>
            </a:r>
          </a:p>
        </p:txBody>
      </p:sp>
    </p:spTree>
    <p:extLst>
      <p:ext uri="{BB962C8B-B14F-4D97-AF65-F5344CB8AC3E}">
        <p14:creationId xmlns:p14="http://schemas.microsoft.com/office/powerpoint/2010/main" val="1596123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1838"/>
          </a:xfrm>
        </p:spPr>
        <p:txBody>
          <a:bodyPr>
            <a:normAutofit/>
          </a:bodyPr>
          <a:lstStyle/>
          <a:p>
            <a:r>
              <a:rPr lang="en-US" sz="3600" i="1" dirty="0" smtClean="0"/>
              <a:t>Cautions in checking model assumptions</a:t>
            </a:r>
            <a:endParaRPr lang="en-US" sz="3600" i="1" dirty="0"/>
          </a:p>
        </p:txBody>
      </p:sp>
      <p:sp>
        <p:nvSpPr>
          <p:cNvPr id="3" name="Content Placeholder 2"/>
          <p:cNvSpPr>
            <a:spLocks noGrp="1"/>
          </p:cNvSpPr>
          <p:nvPr>
            <p:ph idx="1"/>
          </p:nvPr>
        </p:nvSpPr>
        <p:spPr>
          <a:xfrm>
            <a:off x="457200" y="1245810"/>
            <a:ext cx="8229600" cy="4880353"/>
          </a:xfrm>
        </p:spPr>
        <p:txBody>
          <a:bodyPr>
            <a:normAutofit lnSpcReduction="10000"/>
          </a:bodyPr>
          <a:lstStyle/>
          <a:p>
            <a:r>
              <a:rPr lang="en-US" dirty="0" smtClean="0"/>
              <a:t>Remember that checks can only help you spot </a:t>
            </a:r>
            <a:r>
              <a:rPr lang="en-US" i="1" dirty="0" smtClean="0"/>
              <a:t>some</a:t>
            </a:r>
            <a:r>
              <a:rPr lang="en-US" dirty="0" smtClean="0"/>
              <a:t> violations of model assumptions; they offer no guarantee of catching all of them.</a:t>
            </a:r>
          </a:p>
          <a:p>
            <a:r>
              <a:rPr lang="en-US" dirty="0" smtClean="0"/>
              <a:t> </a:t>
            </a:r>
            <a:r>
              <a:rPr lang="en-US" dirty="0"/>
              <a:t>Remember: Be open about your uncertainty!</a:t>
            </a:r>
          </a:p>
          <a:p>
            <a:r>
              <a:rPr lang="en-US" dirty="0" smtClean="0"/>
              <a:t>I do </a:t>
            </a:r>
            <a:r>
              <a:rPr lang="en-US" u="sng" dirty="0" smtClean="0"/>
              <a:t>not</a:t>
            </a:r>
            <a:r>
              <a:rPr lang="en-US" dirty="0" smtClean="0"/>
              <a:t> recommend using hypothesis tests to check model assumptions.</a:t>
            </a:r>
          </a:p>
          <a:p>
            <a:pPr lvl="1"/>
            <a:r>
              <a:rPr lang="en-US" dirty="0" smtClean="0"/>
              <a:t>They introduce the complication of multiple testing (more later)</a:t>
            </a:r>
          </a:p>
          <a:p>
            <a:pPr lvl="1"/>
            <a:r>
              <a:rPr lang="en-US" dirty="0" smtClean="0"/>
              <a:t>They also have model assumptions, which might not be satisfied in your context.</a:t>
            </a:r>
            <a:endParaRPr lang="en-US" dirty="0"/>
          </a:p>
        </p:txBody>
      </p:sp>
    </p:spTree>
    <p:extLst>
      <p:ext uri="{BB962C8B-B14F-4D97-AF65-F5344CB8AC3E}">
        <p14:creationId xmlns:p14="http://schemas.microsoft.com/office/powerpoint/2010/main" val="1796928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45719" cy="45719"/>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498084"/>
            <a:ext cx="8229600" cy="5628079"/>
          </a:xfrm>
        </p:spPr>
        <p:txBody>
          <a:bodyPr/>
          <a:lstStyle/>
          <a:p>
            <a:pPr marL="0" indent="0">
              <a:buNone/>
            </a:pPr>
            <a:r>
              <a:rPr lang="en-US" i="1" dirty="0"/>
              <a:t>Compare and contrast with Bayesian </a:t>
            </a:r>
            <a:r>
              <a:rPr lang="en-US" i="1" dirty="0" smtClean="0"/>
              <a:t>approach:</a:t>
            </a:r>
          </a:p>
          <a:p>
            <a:r>
              <a:rPr lang="en-US" dirty="0" smtClean="0"/>
              <a:t>Bayesian</a:t>
            </a:r>
            <a:r>
              <a:rPr lang="en-US" i="1" dirty="0" smtClean="0"/>
              <a:t> </a:t>
            </a:r>
            <a:r>
              <a:rPr lang="en-US" dirty="0" smtClean="0"/>
              <a:t>statistics involves model assumptions to calculate the likelihood.</a:t>
            </a:r>
          </a:p>
          <a:p>
            <a:r>
              <a:rPr lang="en-US" dirty="0" smtClean="0"/>
              <a:t>It </a:t>
            </a:r>
            <a:r>
              <a:rPr lang="en-US" i="1" dirty="0" smtClean="0"/>
              <a:t>also</a:t>
            </a:r>
            <a:r>
              <a:rPr lang="en-US" dirty="0" smtClean="0"/>
              <a:t> involves assumptions about the prior.</a:t>
            </a:r>
          </a:p>
          <a:p>
            <a:pPr marL="0" indent="0">
              <a:buNone/>
            </a:pPr>
            <a:endParaRPr lang="en-US" dirty="0"/>
          </a:p>
          <a:p>
            <a:pPr marL="0" indent="0">
              <a:buNone/>
            </a:pPr>
            <a:r>
              <a:rPr lang="en-US" i="1" dirty="0" smtClean="0"/>
              <a:t>Thinking about assumptions (and being open about uncertainty as to whether or not they hold) is important in any type of statistical inference!</a:t>
            </a:r>
            <a:endParaRPr lang="en-US" i="1" dirty="0"/>
          </a:p>
        </p:txBody>
      </p:sp>
    </p:spTree>
    <p:extLst>
      <p:ext uri="{BB962C8B-B14F-4D97-AF65-F5344CB8AC3E}">
        <p14:creationId xmlns:p14="http://schemas.microsoft.com/office/powerpoint/2010/main" val="2796481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a:t>
            </a:r>
            <a:r>
              <a:rPr lang="en-US" b="1" dirty="0"/>
              <a:t>If it involves statistical inference, it involves uncertainty</a:t>
            </a:r>
            <a:r>
              <a:rPr lang="en-US" dirty="0"/>
              <a:t>.</a:t>
            </a:r>
            <a:br>
              <a:rPr lang="en-US" dirty="0"/>
            </a:br>
            <a:endParaRPr lang="en-US" dirty="0"/>
          </a:p>
        </p:txBody>
      </p:sp>
      <p:sp>
        <p:nvSpPr>
          <p:cNvPr id="3" name="Content Placeholder 2"/>
          <p:cNvSpPr>
            <a:spLocks noGrp="1"/>
          </p:cNvSpPr>
          <p:nvPr>
            <p:ph idx="1"/>
          </p:nvPr>
        </p:nvSpPr>
        <p:spPr/>
        <p:txBody>
          <a:bodyPr/>
          <a:lstStyle/>
          <a:p>
            <a:pPr marL="0" indent="0">
              <a:buNone/>
            </a:pPr>
            <a:r>
              <a:rPr lang="en-US" i="1" dirty="0"/>
              <a:t>Statistical inference: </a:t>
            </a:r>
            <a:r>
              <a:rPr lang="en-US" dirty="0"/>
              <a:t>Drawing an inference about a population based on a sample from that population. This </a:t>
            </a:r>
            <a:r>
              <a:rPr lang="en-US" dirty="0" smtClean="0"/>
              <a:t>includes:</a:t>
            </a:r>
          </a:p>
          <a:p>
            <a:r>
              <a:rPr lang="en-US" dirty="0" smtClean="0"/>
              <a:t> Performing hypothesis </a:t>
            </a:r>
            <a:r>
              <a:rPr lang="en-US" dirty="0"/>
              <a:t>tests </a:t>
            </a:r>
            <a:endParaRPr lang="en-US" dirty="0" smtClean="0"/>
          </a:p>
          <a:p>
            <a:r>
              <a:rPr lang="en-US" dirty="0" smtClean="0"/>
              <a:t>Forming confidence intervals </a:t>
            </a:r>
          </a:p>
          <a:p>
            <a:r>
              <a:rPr lang="en-US" dirty="0" smtClean="0"/>
              <a:t>Bayesian </a:t>
            </a:r>
            <a:r>
              <a:rPr lang="en-US" dirty="0"/>
              <a:t>inference </a:t>
            </a:r>
          </a:p>
          <a:p>
            <a:r>
              <a:rPr lang="en-US" dirty="0" err="1" smtClean="0"/>
              <a:t>Frequentist</a:t>
            </a:r>
            <a:r>
              <a:rPr lang="en-US" dirty="0" smtClean="0"/>
              <a:t> inference</a:t>
            </a:r>
            <a:endParaRPr lang="en-US" dirty="0"/>
          </a:p>
        </p:txBody>
      </p:sp>
    </p:spTree>
    <p:extLst>
      <p:ext uri="{BB962C8B-B14F-4D97-AF65-F5344CB8AC3E}">
        <p14:creationId xmlns:p14="http://schemas.microsoft.com/office/powerpoint/2010/main" val="2254077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91267"/>
          </a:xfrm>
        </p:spPr>
        <p:txBody>
          <a:bodyPr>
            <a:normAutofit fontScale="90000"/>
          </a:bodyPr>
          <a:lstStyle/>
          <a:p>
            <a:r>
              <a:rPr lang="en-US" b="1" dirty="0"/>
              <a:t>IV. Pay attention to consequences and complications stemming from Type I </a:t>
            </a:r>
            <a:r>
              <a:rPr lang="en-US" b="1" dirty="0" smtClean="0"/>
              <a:t>error</a:t>
            </a:r>
            <a:r>
              <a:rPr lang="en-US" dirty="0" smtClean="0"/>
              <a:t>.</a:t>
            </a:r>
            <a:endParaRPr lang="en-US" dirty="0"/>
          </a:p>
        </p:txBody>
      </p:sp>
      <p:sp>
        <p:nvSpPr>
          <p:cNvPr id="3" name="Content Placeholder 2"/>
          <p:cNvSpPr>
            <a:spLocks noGrp="1"/>
          </p:cNvSpPr>
          <p:nvPr>
            <p:ph idx="1"/>
          </p:nvPr>
        </p:nvSpPr>
        <p:spPr>
          <a:xfrm>
            <a:off x="457200" y="2189238"/>
            <a:ext cx="8229600" cy="3936925"/>
          </a:xfrm>
        </p:spPr>
        <p:txBody>
          <a:bodyPr/>
          <a:lstStyle/>
          <a:p>
            <a:pPr marL="514350" indent="-514350">
              <a:buFont typeface="+mj-lt"/>
              <a:buAutoNum type="alphaUcPeriod"/>
            </a:pPr>
            <a:r>
              <a:rPr lang="en-US" dirty="0" smtClean="0"/>
              <a:t>Replication is important.</a:t>
            </a:r>
          </a:p>
          <a:p>
            <a:pPr marL="514350" indent="-514350">
              <a:buFont typeface="+mj-lt"/>
              <a:buAutoNum type="alphaUcPeriod"/>
            </a:pPr>
            <a:r>
              <a:rPr lang="en-US" dirty="0" smtClean="0"/>
              <a:t>Do not omit observations just because they’re outliers.</a:t>
            </a:r>
          </a:p>
          <a:p>
            <a:pPr marL="514350" indent="-514350">
              <a:buFont typeface="+mj-lt"/>
              <a:buAutoNum type="alphaUcPeriod"/>
            </a:pPr>
            <a:r>
              <a:rPr lang="en-US" dirty="0" smtClean="0"/>
              <a:t>Multiple testing creates complications with Type I error rate.</a:t>
            </a:r>
          </a:p>
          <a:p>
            <a:pPr marL="514350" indent="-514350">
              <a:buFont typeface="+mj-lt"/>
              <a:buAutoNum type="alphaUcPeriod"/>
            </a:pPr>
            <a:r>
              <a:rPr lang="en-US" dirty="0" smtClean="0"/>
              <a:t>The Winner’s Curse</a:t>
            </a:r>
            <a:endParaRPr lang="en-US" dirty="0"/>
          </a:p>
        </p:txBody>
      </p:sp>
    </p:spTree>
    <p:extLst>
      <p:ext uri="{BB962C8B-B14F-4D97-AF65-F5344CB8AC3E}">
        <p14:creationId xmlns:p14="http://schemas.microsoft.com/office/powerpoint/2010/main" val="1220467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1838"/>
          </a:xfrm>
        </p:spPr>
        <p:txBody>
          <a:bodyPr>
            <a:normAutofit fontScale="90000"/>
          </a:bodyPr>
          <a:lstStyle/>
          <a:p>
            <a:r>
              <a:rPr lang="en-US" i="1" dirty="0" smtClean="0"/>
              <a:t>A. Replication </a:t>
            </a:r>
            <a:r>
              <a:rPr lang="en-US" i="1" dirty="0"/>
              <a:t>is </a:t>
            </a:r>
            <a:r>
              <a:rPr lang="en-US" i="1" dirty="0" smtClean="0"/>
              <a:t>especially important when using </a:t>
            </a:r>
            <a:r>
              <a:rPr lang="en-US" i="1" dirty="0" err="1" smtClean="0"/>
              <a:t>frequentist</a:t>
            </a:r>
            <a:r>
              <a:rPr lang="en-US" i="1" dirty="0" smtClean="0"/>
              <a:t> statistics.</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Replication* is always desirable in science.</a:t>
            </a:r>
          </a:p>
          <a:p>
            <a:r>
              <a:rPr lang="en-US" dirty="0" smtClean="0"/>
              <a:t>When using </a:t>
            </a:r>
            <a:r>
              <a:rPr lang="en-US" dirty="0" err="1" smtClean="0"/>
              <a:t>frequentist</a:t>
            </a:r>
            <a:r>
              <a:rPr lang="en-US" dirty="0" smtClean="0"/>
              <a:t> statistics, the possibility of Type I error makes replication* especially important. </a:t>
            </a:r>
          </a:p>
          <a:p>
            <a:r>
              <a:rPr lang="en-US" dirty="0" smtClean="0"/>
              <a:t>Publication bias (the tendency not to publish results that are not statistically significant) compounds the problem.</a:t>
            </a:r>
          </a:p>
          <a:p>
            <a:pPr marL="0" indent="0">
              <a:buNone/>
            </a:pPr>
            <a:endParaRPr lang="en-US" dirty="0"/>
          </a:p>
          <a:p>
            <a:pPr marL="0" indent="0">
              <a:buNone/>
            </a:pPr>
            <a:r>
              <a:rPr lang="en-US" dirty="0" smtClean="0"/>
              <a:t>*Replication here refers to repeating the entire study – including gathering new data.</a:t>
            </a:r>
            <a:endParaRPr lang="en-US" dirty="0"/>
          </a:p>
        </p:txBody>
      </p:sp>
    </p:spTree>
    <p:extLst>
      <p:ext uri="{BB962C8B-B14F-4D97-AF65-F5344CB8AC3E}">
        <p14:creationId xmlns:p14="http://schemas.microsoft.com/office/powerpoint/2010/main" val="2542955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t>
            </a:r>
            <a:r>
              <a:rPr lang="en-US" i="1" dirty="0" smtClean="0"/>
              <a:t>Do </a:t>
            </a:r>
            <a:r>
              <a:rPr lang="en-US" i="1" u="sng" dirty="0" smtClean="0"/>
              <a:t>not</a:t>
            </a:r>
            <a:r>
              <a:rPr lang="en-US" i="1" dirty="0" smtClean="0"/>
              <a:t> omit observations just because they’re outliers</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Samples with outliers are often among those giving extreme values of the test statistic (hence low p-values).</a:t>
            </a:r>
          </a:p>
          <a:p>
            <a:r>
              <a:rPr lang="en-US" dirty="0" smtClean="0"/>
              <a:t>Thus omitting the outliers may misleadingly influence the p-</a:t>
            </a:r>
            <a:r>
              <a:rPr lang="en-US" dirty="0" smtClean="0"/>
              <a:t>value: the </a:t>
            </a:r>
            <a:r>
              <a:rPr lang="en-US" dirty="0" smtClean="0"/>
              <a:t>proportion of  Type I errors </a:t>
            </a:r>
            <a:r>
              <a:rPr lang="en-US" dirty="0" smtClean="0"/>
              <a:t>might be more than the designated significance level if you </a:t>
            </a:r>
            <a:r>
              <a:rPr lang="en-US" dirty="0" smtClean="0"/>
              <a:t>omit the outliers.</a:t>
            </a:r>
          </a:p>
          <a:p>
            <a:r>
              <a:rPr lang="en-US" dirty="0" smtClean="0"/>
              <a:t>Better:</a:t>
            </a:r>
          </a:p>
          <a:p>
            <a:pPr lvl="1"/>
            <a:r>
              <a:rPr lang="en-US" dirty="0" smtClean="0"/>
              <a:t>Only omit outliers </a:t>
            </a:r>
            <a:r>
              <a:rPr lang="en-US" i="1" dirty="0" smtClean="0"/>
              <a:t>if you have good reason to believe they represent mistakes in reporting, etc</a:t>
            </a:r>
            <a:r>
              <a:rPr lang="en-US" dirty="0" smtClean="0"/>
              <a:t>.</a:t>
            </a:r>
          </a:p>
          <a:p>
            <a:pPr lvl="1"/>
            <a:r>
              <a:rPr lang="en-US" dirty="0" smtClean="0"/>
              <a:t>If you  aren’t sure, analyze both with and without outliers – and report both analyses.</a:t>
            </a:r>
          </a:p>
          <a:p>
            <a:endParaRPr lang="en-US" dirty="0"/>
          </a:p>
        </p:txBody>
      </p:sp>
    </p:spTree>
    <p:extLst>
      <p:ext uri="{BB962C8B-B14F-4D97-AF65-F5344CB8AC3E}">
        <p14:creationId xmlns:p14="http://schemas.microsoft.com/office/powerpoint/2010/main" val="2152594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a:t>C</a:t>
            </a:r>
            <a:r>
              <a:rPr lang="en-US" sz="3600" i="1" dirty="0" smtClean="0"/>
              <a:t>. Multiple </a:t>
            </a:r>
            <a:r>
              <a:rPr lang="en-US" sz="3600" i="1" dirty="0"/>
              <a:t>testing creates complications in the </a:t>
            </a:r>
            <a:r>
              <a:rPr lang="en-US" sz="3600" i="1" dirty="0" err="1"/>
              <a:t>frequentist</a:t>
            </a:r>
            <a:r>
              <a:rPr lang="en-US" sz="3600" i="1" dirty="0"/>
              <a:t> paradigm</a:t>
            </a:r>
            <a:r>
              <a:rPr lang="en-US" sz="3600" dirty="0"/>
              <a:t> </a:t>
            </a:r>
          </a:p>
        </p:txBody>
      </p:sp>
      <p:sp>
        <p:nvSpPr>
          <p:cNvPr id="3" name="Content Placeholder 2"/>
          <p:cNvSpPr>
            <a:spLocks noGrp="1"/>
          </p:cNvSpPr>
          <p:nvPr>
            <p:ph idx="1"/>
          </p:nvPr>
        </p:nvSpPr>
        <p:spPr/>
        <p:txBody>
          <a:bodyPr>
            <a:normAutofit fontScale="85000" lnSpcReduction="10000"/>
          </a:bodyPr>
          <a:lstStyle/>
          <a:p>
            <a:pPr marL="0" indent="0">
              <a:buNone/>
            </a:pPr>
            <a:r>
              <a:rPr lang="en-US" i="1" dirty="0"/>
              <a:t>Recall</a:t>
            </a:r>
            <a:r>
              <a:rPr lang="en-US" dirty="0"/>
              <a:t>: If you perform a hypothesis test using a certain significance level (we’ll use 0.05 for illustration), and if you obtain a p-value less than 0.05, then there are </a:t>
            </a:r>
            <a:r>
              <a:rPr lang="en-US" i="1" dirty="0"/>
              <a:t>three possibilities</a:t>
            </a:r>
            <a:r>
              <a:rPr lang="en-US" dirty="0"/>
              <a:t>:</a:t>
            </a:r>
          </a:p>
          <a:p>
            <a:pPr marL="514350" lvl="0" indent="-514350">
              <a:buFont typeface="+mj-lt"/>
              <a:buAutoNum type="arabicPeriod"/>
            </a:pPr>
            <a:r>
              <a:rPr lang="en-US" dirty="0"/>
              <a:t>The model assumptions for the hypothesis test are not satisfied in the context of your data.</a:t>
            </a:r>
          </a:p>
          <a:p>
            <a:pPr marL="514350" lvl="0" indent="-514350">
              <a:buFont typeface="+mj-lt"/>
              <a:buAutoNum type="arabicPeriod"/>
            </a:pPr>
            <a:r>
              <a:rPr lang="en-US" dirty="0"/>
              <a:t>The null hypothesis is false.</a:t>
            </a:r>
          </a:p>
          <a:p>
            <a:pPr marL="514350" lvl="0" indent="-514350">
              <a:buFont typeface="+mj-lt"/>
              <a:buAutoNum type="arabicPeriod"/>
            </a:pPr>
            <a:r>
              <a:rPr lang="en-US" dirty="0"/>
              <a:t>Your sample happens to be one of the 5% of samples satisfying the appropriate model conditions for which the hypothesis test gives you a Type I error – i.e., you falsely reject the null hypothesis. </a:t>
            </a:r>
          </a:p>
          <a:p>
            <a:endParaRPr lang="en-US" dirty="0"/>
          </a:p>
        </p:txBody>
      </p:sp>
    </p:spTree>
    <p:extLst>
      <p:ext uri="{BB962C8B-B14F-4D97-AF65-F5344CB8AC3E}">
        <p14:creationId xmlns:p14="http://schemas.microsoft.com/office/powerpoint/2010/main" val="1433194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20000"/>
          </a:bodyPr>
          <a:lstStyle/>
          <a:p>
            <a:pPr marL="0" indent="0">
              <a:buNone/>
            </a:pPr>
            <a:r>
              <a:rPr lang="en-US" dirty="0"/>
              <a:t>Now suppose </a:t>
            </a:r>
            <a:r>
              <a:rPr lang="en-US" dirty="0" smtClean="0"/>
              <a:t>you’re </a:t>
            </a:r>
            <a:r>
              <a:rPr lang="en-US" dirty="0"/>
              <a:t>performing </a:t>
            </a:r>
            <a:r>
              <a:rPr lang="en-US" i="1" dirty="0"/>
              <a:t>two</a:t>
            </a:r>
            <a:r>
              <a:rPr lang="en-US" dirty="0"/>
              <a:t> hypothesis tests, </a:t>
            </a:r>
            <a:r>
              <a:rPr lang="en-US" i="1" dirty="0"/>
              <a:t>using the</a:t>
            </a:r>
            <a:r>
              <a:rPr lang="en-US" dirty="0"/>
              <a:t> </a:t>
            </a:r>
            <a:r>
              <a:rPr lang="en-US" i="1" dirty="0"/>
              <a:t>same data</a:t>
            </a:r>
            <a:r>
              <a:rPr lang="en-US" dirty="0"/>
              <a:t> for both.</a:t>
            </a:r>
          </a:p>
          <a:p>
            <a:pPr lvl="1"/>
            <a:r>
              <a:rPr lang="en-US" dirty="0"/>
              <a:t>Suppose that in fact all model assumptions are satisfied and </a:t>
            </a:r>
            <a:r>
              <a:rPr lang="en-US" i="1" dirty="0"/>
              <a:t>both</a:t>
            </a:r>
            <a:r>
              <a:rPr lang="en-US" dirty="0"/>
              <a:t> null hypotheses are true. </a:t>
            </a:r>
          </a:p>
          <a:p>
            <a:pPr lvl="1"/>
            <a:r>
              <a:rPr lang="en-US" i="1" dirty="0"/>
              <a:t>There is in general no reason to believe that the samples giving a Type I error for one test will also give a Type I error for the other test</a:t>
            </a:r>
            <a:r>
              <a:rPr lang="en-US" dirty="0" smtClean="0"/>
              <a:t>.</a:t>
            </a:r>
          </a:p>
          <a:p>
            <a:pPr lvl="1"/>
            <a:r>
              <a:rPr lang="en-US" dirty="0"/>
              <a:t>So </a:t>
            </a:r>
            <a:r>
              <a:rPr lang="en-US" i="1" dirty="0"/>
              <a:t>the probability of falsely rejecting </a:t>
            </a:r>
            <a:r>
              <a:rPr lang="en-US" i="1" u="sng" dirty="0"/>
              <a:t>at least one</a:t>
            </a:r>
            <a:r>
              <a:rPr lang="en-US" i="1" dirty="0"/>
              <a:t> null hypothesis is </a:t>
            </a:r>
            <a:r>
              <a:rPr lang="en-US" i="1" u="sng" dirty="0"/>
              <a:t>usually greater</a:t>
            </a:r>
            <a:r>
              <a:rPr lang="en-US" i="1" dirty="0"/>
              <a:t> than the probability of rejecting a specific null hypothesis</a:t>
            </a:r>
            <a:r>
              <a:rPr lang="en-US" dirty="0" smtClean="0"/>
              <a:t>.</a:t>
            </a:r>
            <a:endParaRPr lang="en-US" dirty="0"/>
          </a:p>
          <a:p>
            <a:pPr lvl="1"/>
            <a:r>
              <a:rPr lang="en-US" i="1" dirty="0"/>
              <a:t>Online Illustrations</a:t>
            </a:r>
            <a:endParaRPr lang="en-US" dirty="0"/>
          </a:p>
          <a:p>
            <a:pPr marL="0" indent="0">
              <a:buNone/>
            </a:pPr>
            <a:endParaRPr lang="en-US" dirty="0" smtClean="0"/>
          </a:p>
          <a:p>
            <a:pPr marL="0" indent="0">
              <a:buNone/>
            </a:pPr>
            <a:r>
              <a:rPr lang="en-US" dirty="0" smtClean="0"/>
              <a:t>There </a:t>
            </a:r>
            <a:r>
              <a:rPr lang="en-US" dirty="0"/>
              <a:t>are several ways </a:t>
            </a:r>
            <a:r>
              <a:rPr lang="en-US" dirty="0" smtClean="0"/>
              <a:t>(none perfect) to try to deal </a:t>
            </a:r>
            <a:r>
              <a:rPr lang="en-US" dirty="0"/>
              <a:t>with multiple </a:t>
            </a:r>
            <a:r>
              <a:rPr lang="en-US" dirty="0" smtClean="0"/>
              <a:t>inference. </a:t>
            </a:r>
            <a:endParaRPr lang="en-US" dirty="0"/>
          </a:p>
          <a:p>
            <a:pPr lvl="1"/>
            <a:r>
              <a:rPr lang="en-US" dirty="0"/>
              <a:t>See Appendix for more details</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655153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2981"/>
          </a:xfrm>
        </p:spPr>
        <p:txBody>
          <a:bodyPr>
            <a:normAutofit fontScale="90000"/>
          </a:bodyPr>
          <a:lstStyle/>
          <a:p>
            <a:r>
              <a:rPr lang="en-US" i="1" dirty="0"/>
              <a:t>D</a:t>
            </a:r>
            <a:r>
              <a:rPr lang="en-US" i="1" dirty="0" smtClean="0"/>
              <a:t>. The </a:t>
            </a:r>
            <a:r>
              <a:rPr lang="en-US" i="1" dirty="0"/>
              <a:t>Winner’s Curse</a:t>
            </a:r>
            <a:r>
              <a:rPr lang="en-US" dirty="0"/>
              <a:t/>
            </a:r>
            <a:br>
              <a:rPr lang="en-US" dirty="0"/>
            </a:br>
            <a:endParaRPr lang="en-US" dirty="0"/>
          </a:p>
        </p:txBody>
      </p:sp>
      <p:sp>
        <p:nvSpPr>
          <p:cNvPr id="3" name="Content Placeholder 2"/>
          <p:cNvSpPr>
            <a:spLocks noGrp="1"/>
          </p:cNvSpPr>
          <p:nvPr>
            <p:ph idx="1"/>
          </p:nvPr>
        </p:nvSpPr>
        <p:spPr>
          <a:xfrm>
            <a:off x="457200" y="967620"/>
            <a:ext cx="8229600" cy="5158544"/>
          </a:xfrm>
        </p:spPr>
        <p:txBody>
          <a:bodyPr>
            <a:normAutofit lnSpcReduction="10000"/>
          </a:bodyPr>
          <a:lstStyle/>
          <a:p>
            <a:pPr marL="0" indent="0">
              <a:buNone/>
            </a:pPr>
            <a:r>
              <a:rPr lang="en-US" dirty="0"/>
              <a:t>Typically, the smaller the sample size, the wider the sampling distribution. </a:t>
            </a:r>
            <a:r>
              <a:rPr lang="en-US" dirty="0" smtClean="0"/>
              <a:t>The </a:t>
            </a:r>
            <a:r>
              <a:rPr lang="en-US" dirty="0"/>
              <a:t>picture below illustrates this.</a:t>
            </a:r>
          </a:p>
          <a:p>
            <a:pPr lvl="0"/>
            <a:r>
              <a:rPr lang="en-US" dirty="0"/>
              <a:t>It shows the sampling distributions of the mean for a variable with zero </a:t>
            </a:r>
            <a:r>
              <a:rPr lang="en-US" dirty="0" smtClean="0"/>
              <a:t>mean when </a:t>
            </a:r>
            <a:r>
              <a:rPr lang="en-US" dirty="0"/>
              <a:t>sample size n = 25 (</a:t>
            </a:r>
            <a:r>
              <a:rPr lang="en-US" dirty="0" smtClean="0"/>
              <a:t>red) </a:t>
            </a:r>
            <a:r>
              <a:rPr lang="en-US" dirty="0"/>
              <a:t>and when n = 100 (blue). </a:t>
            </a:r>
          </a:p>
          <a:p>
            <a:pPr lvl="0"/>
            <a:r>
              <a:rPr lang="en-US" dirty="0"/>
              <a:t>The vertical lines toward the right of each sampling distribution show the cut-off for a one-sided hypothesis test with null hypothesis µ = 0 and significance level alpha = .05.</a:t>
            </a:r>
          </a:p>
          <a:p>
            <a:endParaRPr lang="en-US" dirty="0"/>
          </a:p>
        </p:txBody>
      </p:sp>
    </p:spTree>
    <p:extLst>
      <p:ext uri="{BB962C8B-B14F-4D97-AF65-F5344CB8AC3E}">
        <p14:creationId xmlns:p14="http://schemas.microsoft.com/office/powerpoint/2010/main" val="670460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samplingdists"/>
          <p:cNvPicPr/>
          <p:nvPr/>
        </p:nvPicPr>
        <p:blipFill>
          <a:blip r:embed="rId2">
            <a:extLst>
              <a:ext uri="{28A0092B-C50C-407E-A947-70E740481C1C}">
                <a14:useLocalDpi xmlns:a14="http://schemas.microsoft.com/office/drawing/2010/main" val="0"/>
              </a:ext>
            </a:extLst>
          </a:blip>
          <a:srcRect/>
          <a:stretch>
            <a:fillRect/>
          </a:stretch>
        </p:blipFill>
        <p:spPr bwMode="auto">
          <a:xfrm>
            <a:off x="1390952" y="967619"/>
            <a:ext cx="6966858" cy="4076095"/>
          </a:xfrm>
          <a:prstGeom prst="rect">
            <a:avLst/>
          </a:prstGeom>
          <a:noFill/>
          <a:ln>
            <a:noFill/>
          </a:ln>
        </p:spPr>
      </p:pic>
    </p:spTree>
    <p:extLst>
      <p:ext uri="{BB962C8B-B14F-4D97-AF65-F5344CB8AC3E}">
        <p14:creationId xmlns:p14="http://schemas.microsoft.com/office/powerpoint/2010/main" val="2818201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lvl="0" indent="0">
              <a:buNone/>
            </a:pPr>
            <a:r>
              <a:rPr lang="en-US" dirty="0"/>
              <a:t>Notice that: </a:t>
            </a:r>
          </a:p>
          <a:p>
            <a:r>
              <a:rPr lang="en-US" dirty="0"/>
              <a:t>The sampling distribution for the </a:t>
            </a:r>
            <a:r>
              <a:rPr lang="en-US" i="1" dirty="0"/>
              <a:t>smaller </a:t>
            </a:r>
            <a:r>
              <a:rPr lang="en-US" dirty="0"/>
              <a:t>sample size (n = 25) is </a:t>
            </a:r>
            <a:r>
              <a:rPr lang="en-US" i="1" dirty="0"/>
              <a:t>wider</a:t>
            </a:r>
            <a:r>
              <a:rPr lang="en-US" dirty="0"/>
              <a:t> than the sampling distribution for the larger sample size ( n = 100).</a:t>
            </a:r>
          </a:p>
          <a:p>
            <a:r>
              <a:rPr lang="en-US" dirty="0"/>
              <a:t>Thus, </a:t>
            </a:r>
            <a:r>
              <a:rPr lang="en-US" i="1" dirty="0"/>
              <a:t>when the null hypothesis is rejected with the smaller sample size n = 25, the sample mean tends to be noticeably </a:t>
            </a:r>
            <a:r>
              <a:rPr lang="en-US" i="1" u="sng" dirty="0"/>
              <a:t>larger</a:t>
            </a:r>
            <a:r>
              <a:rPr lang="en-US" i="1" dirty="0"/>
              <a:t> than when the null hypothesis is rejected with the larger sample size n = 100</a:t>
            </a:r>
            <a:r>
              <a:rPr lang="en-US" dirty="0"/>
              <a:t>. </a:t>
            </a:r>
          </a:p>
          <a:p>
            <a:pPr marL="0" indent="0">
              <a:buNone/>
            </a:pPr>
            <a:endParaRPr lang="en-US" dirty="0"/>
          </a:p>
        </p:txBody>
      </p:sp>
    </p:spTree>
    <p:extLst>
      <p:ext uri="{BB962C8B-B14F-4D97-AF65-F5344CB8AC3E}">
        <p14:creationId xmlns:p14="http://schemas.microsoft.com/office/powerpoint/2010/main" val="1464142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lnSpcReduction="20000"/>
          </a:bodyPr>
          <a:lstStyle/>
          <a:p>
            <a:pPr marL="0" indent="0">
              <a:buNone/>
            </a:pPr>
            <a:r>
              <a:rPr lang="en-US" dirty="0"/>
              <a:t>This reflects the general phenomenon that </a:t>
            </a:r>
            <a:r>
              <a:rPr lang="en-US" i="1" dirty="0"/>
              <a:t>studies with smaller sample size have a larger chance of exhibiting a large effect than studies with larger sample size</a:t>
            </a:r>
            <a:r>
              <a:rPr lang="en-US" dirty="0" smtClean="0"/>
              <a:t>. </a:t>
            </a:r>
            <a:endParaRPr lang="en-US" dirty="0"/>
          </a:p>
          <a:p>
            <a:pPr lvl="0"/>
            <a:r>
              <a:rPr lang="en-US" dirty="0"/>
              <a:t>In particular, </a:t>
            </a:r>
            <a:r>
              <a:rPr lang="en-US" i="1" dirty="0"/>
              <a:t>when a Type I error occurs with </a:t>
            </a:r>
            <a:r>
              <a:rPr lang="en-US" i="1" u="sng" dirty="0"/>
              <a:t>smal</a:t>
            </a:r>
            <a:r>
              <a:rPr lang="en-US" i="1" dirty="0"/>
              <a:t>l sample size, </a:t>
            </a:r>
            <a:r>
              <a:rPr lang="en-US" i="1" dirty="0" smtClean="0"/>
              <a:t>data are likely </a:t>
            </a:r>
            <a:r>
              <a:rPr lang="en-US" i="1" dirty="0"/>
              <a:t>to show an exaggerated effect</a:t>
            </a:r>
            <a:r>
              <a:rPr lang="en-US" dirty="0" smtClean="0"/>
              <a:t>. This is called “</a:t>
            </a:r>
            <a:r>
              <a:rPr lang="en-US" i="1" dirty="0" smtClean="0"/>
              <a:t>the winner’s curse”</a:t>
            </a:r>
            <a:r>
              <a:rPr lang="en-US" dirty="0" smtClean="0"/>
              <a:t>.</a:t>
            </a:r>
            <a:endParaRPr lang="en-US" dirty="0"/>
          </a:p>
          <a:p>
            <a:pPr lvl="0"/>
            <a:r>
              <a:rPr lang="en-US" dirty="0"/>
              <a:t>This is exacerbated by the “File Drawer Problem” (also called </a:t>
            </a:r>
            <a:r>
              <a:rPr lang="en-US" i="1" dirty="0"/>
              <a:t>publication bias)</a:t>
            </a:r>
            <a:r>
              <a:rPr lang="en-US" dirty="0"/>
              <a:t>: That research with results that are not statistically significant tend not to be published. </a:t>
            </a:r>
            <a:endParaRPr lang="en-US" dirty="0" smtClean="0"/>
          </a:p>
          <a:p>
            <a:pPr lvl="1"/>
            <a:r>
              <a:rPr lang="en-US" dirty="0" smtClean="0"/>
              <a:t>The recent </a:t>
            </a:r>
            <a:r>
              <a:rPr lang="en-US" dirty="0"/>
              <a:t>tendency of many journals to prefer papers with “novel” results further increases the problem.</a:t>
            </a:r>
          </a:p>
          <a:p>
            <a:endParaRPr lang="en-US" dirty="0"/>
          </a:p>
        </p:txBody>
      </p:sp>
    </p:spTree>
    <p:extLst>
      <p:ext uri="{BB962C8B-B14F-4D97-AF65-F5344CB8AC3E}">
        <p14:creationId xmlns:p14="http://schemas.microsoft.com/office/powerpoint/2010/main" val="203871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APPENDIX A: Suggestions for </a:t>
            </a:r>
            <a:r>
              <a:rPr lang="en-US" sz="3600" b="1" dirty="0"/>
              <a:t>finding out model assumptions,  checking them, and robustness </a:t>
            </a:r>
            <a:r>
              <a:rPr lang="en-US" dirty="0"/>
              <a:t/>
            </a:r>
            <a:br>
              <a:rPr lang="en-US" dirty="0"/>
            </a:br>
            <a:endParaRPr lang="en-US" dirty="0"/>
          </a:p>
        </p:txBody>
      </p:sp>
      <p:sp>
        <p:nvSpPr>
          <p:cNvPr id="3" name="Content Placeholder 2"/>
          <p:cNvSpPr>
            <a:spLocks noGrp="1"/>
          </p:cNvSpPr>
          <p:nvPr>
            <p:ph idx="1"/>
          </p:nvPr>
        </p:nvSpPr>
        <p:spPr>
          <a:xfrm>
            <a:off x="457200" y="1306286"/>
            <a:ext cx="8229600" cy="4819877"/>
          </a:xfrm>
        </p:spPr>
        <p:txBody>
          <a:bodyPr>
            <a:normAutofit fontScale="92500" lnSpcReduction="20000"/>
          </a:bodyPr>
          <a:lstStyle/>
          <a:p>
            <a:pPr marL="514350" indent="-514350">
              <a:buAutoNum type="arabicPeriod"/>
            </a:pPr>
            <a:r>
              <a:rPr lang="en-US" i="1" dirty="0" smtClean="0"/>
              <a:t>Textbooks</a:t>
            </a:r>
            <a:r>
              <a:rPr lang="en-US" dirty="0" smtClean="0"/>
              <a:t>. The best I’ve found are:</a:t>
            </a:r>
          </a:p>
          <a:p>
            <a:r>
              <a:rPr lang="en-US" dirty="0" smtClean="0"/>
              <a:t>For basic statistical methods: </a:t>
            </a:r>
          </a:p>
          <a:p>
            <a:pPr lvl="1"/>
            <a:r>
              <a:rPr lang="en-US" dirty="0" err="1" smtClean="0"/>
              <a:t>DeVeaux</a:t>
            </a:r>
            <a:r>
              <a:rPr lang="en-US" dirty="0" smtClean="0"/>
              <a:t> </a:t>
            </a:r>
            <a:r>
              <a:rPr lang="en-US" dirty="0"/>
              <a:t>et al, </a:t>
            </a:r>
            <a:r>
              <a:rPr lang="en-US" i="1" dirty="0"/>
              <a:t>Stats: Data and Models</a:t>
            </a:r>
            <a:r>
              <a:rPr lang="en-US" dirty="0"/>
              <a:t>, Addison-Wesley </a:t>
            </a:r>
            <a:r>
              <a:rPr lang="en-US" dirty="0" smtClean="0"/>
              <a:t>2012, Chapters 18 – 31. (Note: They don’t use the word “robust,” but list “conditions” to check, which essentially are robustness conditions.)</a:t>
            </a:r>
          </a:p>
          <a:p>
            <a:r>
              <a:rPr lang="en-US" dirty="0" smtClean="0"/>
              <a:t>For ANOVA: </a:t>
            </a:r>
          </a:p>
          <a:p>
            <a:pPr lvl="1"/>
            <a:r>
              <a:rPr lang="en-US" dirty="0" smtClean="0"/>
              <a:t>Dean and Voss, </a:t>
            </a:r>
            <a:r>
              <a:rPr lang="en-US" i="1" dirty="0" smtClean="0"/>
              <a:t>Design and Analysis of Experiments</a:t>
            </a:r>
            <a:r>
              <a:rPr lang="en-US" dirty="0" smtClean="0"/>
              <a:t>, Springer, 1999. Includes many variations of ANOVA, with descriptions of the experimental designs where they are needed, and discussion of alternatives when some model assumptions might be violated.</a:t>
            </a:r>
          </a:p>
          <a:p>
            <a:pPr marL="0" indent="0">
              <a:buNone/>
            </a:pPr>
            <a:endParaRPr lang="en-US" dirty="0"/>
          </a:p>
        </p:txBody>
      </p:sp>
    </p:spTree>
    <p:extLst>
      <p:ext uri="{BB962C8B-B14F-4D97-AF65-F5344CB8AC3E}">
        <p14:creationId xmlns:p14="http://schemas.microsoft.com/office/powerpoint/2010/main" val="161148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647010"/>
            <a:ext cx="8229600" cy="5479154"/>
          </a:xfrm>
        </p:spPr>
        <p:txBody>
          <a:bodyPr/>
          <a:lstStyle/>
          <a:p>
            <a:pPr marL="0" indent="0">
              <a:buNone/>
            </a:pPr>
            <a:r>
              <a:rPr lang="en-US" i="1" dirty="0"/>
              <a:t>“Humans may crave absolute certainty; they may aspire to it; they may pretend ... to have attained it. But the history of science … teaches that the most we can hope for is successive improvement in our understanding, learning from our mistakes, … but with the proviso that absolute certainty will always elude us</a:t>
            </a:r>
            <a:r>
              <a:rPr lang="en-US" dirty="0"/>
              <a:t>.”</a:t>
            </a:r>
          </a:p>
          <a:p>
            <a:pPr marL="0" indent="0">
              <a:buNone/>
            </a:pPr>
            <a:r>
              <a:rPr lang="en-US" i="1" dirty="0"/>
              <a:t>     </a:t>
            </a:r>
            <a:r>
              <a:rPr lang="en-US" dirty="0" smtClean="0"/>
              <a:t>Carl </a:t>
            </a:r>
            <a:r>
              <a:rPr lang="en-US" dirty="0"/>
              <a:t>Sagan</a:t>
            </a:r>
            <a:r>
              <a:rPr lang="en-US" i="1" dirty="0"/>
              <a:t>, The Demon-Haunted World: </a:t>
            </a:r>
            <a:endParaRPr lang="en-US" dirty="0"/>
          </a:p>
          <a:p>
            <a:pPr marL="0" indent="0">
              <a:buNone/>
            </a:pPr>
            <a:r>
              <a:rPr lang="en-US" i="1" dirty="0"/>
              <a:t>	</a:t>
            </a:r>
            <a:r>
              <a:rPr lang="en-US" i="1" dirty="0" smtClean="0"/>
              <a:t>Science </a:t>
            </a:r>
            <a:r>
              <a:rPr lang="en-US" i="1" dirty="0"/>
              <a:t>as a Candle in the Dark (1995), p. 28</a:t>
            </a:r>
            <a:endParaRPr lang="en-US" dirty="0"/>
          </a:p>
          <a:p>
            <a:pPr marL="0" indent="0">
              <a:buNone/>
            </a:pPr>
            <a:endParaRPr lang="en-US" dirty="0"/>
          </a:p>
        </p:txBody>
      </p:sp>
    </p:spTree>
    <p:extLst>
      <p:ext uri="{BB962C8B-B14F-4D97-AF65-F5344CB8AC3E}">
        <p14:creationId xmlns:p14="http://schemas.microsoft.com/office/powerpoint/2010/main" val="952541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dirty="0" smtClean="0"/>
              <a:t>2. </a:t>
            </a:r>
            <a:r>
              <a:rPr lang="en-US" i="1" dirty="0" smtClean="0"/>
              <a:t>Finding model assumptions for unusual methods.</a:t>
            </a:r>
          </a:p>
          <a:p>
            <a:pPr marL="857250" lvl="1" indent="-457200"/>
            <a:r>
              <a:rPr lang="en-US" dirty="0" smtClean="0"/>
              <a:t>Unfortunately, software documentation of model assumptions is often poor or absent.</a:t>
            </a:r>
          </a:p>
          <a:p>
            <a:pPr marL="857250" lvl="1" indent="-457200"/>
            <a:r>
              <a:rPr lang="en-US" dirty="0" smtClean="0"/>
              <a:t>Your best bet may be to look up the original paper introducing the method, or to try to contact its originator.</a:t>
            </a:r>
            <a:endParaRPr lang="en-US" dirty="0"/>
          </a:p>
        </p:txBody>
      </p:sp>
    </p:spTree>
    <p:extLst>
      <p:ext uri="{BB962C8B-B14F-4D97-AF65-F5344CB8AC3E}">
        <p14:creationId xmlns:p14="http://schemas.microsoft.com/office/powerpoint/2010/main" val="373373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lnSpcReduction="10000"/>
          </a:bodyPr>
          <a:lstStyle/>
          <a:p>
            <a:pPr marL="0" indent="0">
              <a:buNone/>
            </a:pPr>
            <a:r>
              <a:rPr lang="en-US" dirty="0"/>
              <a:t>3</a:t>
            </a:r>
            <a:r>
              <a:rPr lang="en-US" dirty="0" smtClean="0"/>
              <a:t>. </a:t>
            </a:r>
            <a:r>
              <a:rPr lang="en-US" i="1" dirty="0" smtClean="0"/>
              <a:t>Books on robustness</a:t>
            </a:r>
            <a:r>
              <a:rPr lang="en-US" dirty="0" smtClean="0"/>
              <a:t>. Perhaps the most useful is:</a:t>
            </a:r>
          </a:p>
          <a:p>
            <a:pPr marL="0" indent="0">
              <a:buNone/>
            </a:pPr>
            <a:r>
              <a:rPr lang="en-US" dirty="0" smtClean="0"/>
              <a:t>Wilcox, Rand R. (2005) </a:t>
            </a:r>
            <a:r>
              <a:rPr lang="en-US" i="1" dirty="0" smtClean="0"/>
              <a:t>Robust Estimation and Hypothesis Testing</a:t>
            </a:r>
            <a:r>
              <a:rPr lang="en-US" dirty="0" smtClean="0"/>
              <a:t>, 2</a:t>
            </a:r>
            <a:r>
              <a:rPr lang="en-US" baseline="30000" dirty="0" smtClean="0"/>
              <a:t>nd</a:t>
            </a:r>
            <a:r>
              <a:rPr lang="en-US" dirty="0" smtClean="0"/>
              <a:t> edition, Elsevier.</a:t>
            </a:r>
          </a:p>
          <a:p>
            <a:pPr marL="857250" lvl="1" indent="-457200"/>
            <a:r>
              <a:rPr lang="en-US" dirty="0" smtClean="0"/>
              <a:t>Chapter 1 discusses why robust methods are needed. </a:t>
            </a:r>
          </a:p>
          <a:p>
            <a:pPr marL="857250" lvl="1" indent="-457200"/>
            <a:r>
              <a:rPr lang="en-US" dirty="0" smtClean="0"/>
              <a:t>Chapter 2 defines methods as robust if “slight changes in a distribution have a relatively small effect on their value, ” and provides theory of methods to judge robustness. </a:t>
            </a:r>
          </a:p>
          <a:p>
            <a:pPr marL="857250" lvl="1" indent="-457200"/>
            <a:r>
              <a:rPr lang="en-US" dirty="0" smtClean="0"/>
              <a:t>The remaining chapters discuss robust methods for various situations. </a:t>
            </a:r>
          </a:p>
          <a:p>
            <a:pPr marL="857250" lvl="1" indent="-457200"/>
            <a:r>
              <a:rPr lang="en-US" dirty="0" smtClean="0"/>
              <a:t>Implementations in R are provided.</a:t>
            </a:r>
            <a:endParaRPr lang="en-US" dirty="0"/>
          </a:p>
        </p:txBody>
      </p:sp>
    </p:spTree>
    <p:extLst>
      <p:ext uri="{BB962C8B-B14F-4D97-AF65-F5344CB8AC3E}">
        <p14:creationId xmlns:p14="http://schemas.microsoft.com/office/powerpoint/2010/main" val="294390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lnSpcReduction="20000"/>
          </a:bodyPr>
          <a:lstStyle/>
          <a:p>
            <a:pPr marL="0" indent="0">
              <a:buNone/>
            </a:pPr>
            <a:r>
              <a:rPr lang="en-US" dirty="0" smtClean="0"/>
              <a:t>4. </a:t>
            </a:r>
            <a:r>
              <a:rPr lang="en-US" i="1" dirty="0" smtClean="0"/>
              <a:t>Review articles discussing robustness for various categories of techniques</a:t>
            </a:r>
            <a:r>
              <a:rPr lang="en-US" dirty="0" smtClean="0"/>
              <a:t>.</a:t>
            </a:r>
          </a:p>
          <a:p>
            <a:pPr marL="0" indent="0">
              <a:buNone/>
            </a:pPr>
            <a:r>
              <a:rPr lang="en-US" dirty="0" smtClean="0"/>
              <a:t>A couple I’m familiar with:</a:t>
            </a:r>
          </a:p>
          <a:p>
            <a:r>
              <a:rPr lang="en-US" dirty="0" smtClean="0"/>
              <a:t>Boos and Brownie (2004), Comparing Variances and other Measures of Dispersion, </a:t>
            </a:r>
            <a:r>
              <a:rPr lang="en-US" i="1" dirty="0" smtClean="0"/>
              <a:t>Statistical Science 19 (4), </a:t>
            </a:r>
            <a:r>
              <a:rPr lang="en-US" dirty="0" smtClean="0"/>
              <a:t>571 – 578.</a:t>
            </a:r>
          </a:p>
          <a:p>
            <a:pPr lvl="1"/>
            <a:r>
              <a:rPr lang="en-US" dirty="0" smtClean="0"/>
              <a:t>Many tests for variances are highly non-robust; reviews alternatives.</a:t>
            </a:r>
          </a:p>
          <a:p>
            <a:r>
              <a:rPr lang="en-US" dirty="0"/>
              <a:t>Farrell et </a:t>
            </a:r>
            <a:r>
              <a:rPr lang="en-US" dirty="0" smtClean="0"/>
              <a:t>al (2007), </a:t>
            </a:r>
            <a:r>
              <a:rPr lang="en-US" dirty="0"/>
              <a:t>On tests for multivariate normality and associated simulation studies, </a:t>
            </a:r>
            <a:r>
              <a:rPr lang="en-US" i="1" dirty="0"/>
              <a:t>Journal of Statistical Computation and </a:t>
            </a:r>
            <a:r>
              <a:rPr lang="en-US" i="1" dirty="0" smtClean="0"/>
              <a:t>Simulation </a:t>
            </a:r>
            <a:r>
              <a:rPr lang="en-US" i="1" dirty="0" err="1" smtClean="0"/>
              <a:t>vol</a:t>
            </a:r>
            <a:r>
              <a:rPr lang="en-US" i="1" dirty="0" smtClean="0"/>
              <a:t> 77</a:t>
            </a:r>
            <a:r>
              <a:rPr lang="en-US" dirty="0" smtClean="0"/>
              <a:t>, 1065 - 1080. </a:t>
            </a:r>
          </a:p>
          <a:p>
            <a:pPr lvl="1"/>
            <a:r>
              <a:rPr lang="en-US" dirty="0"/>
              <a:t>See discussion at http://</a:t>
            </a:r>
            <a:r>
              <a:rPr lang="en-US" dirty="0" err="1"/>
              <a:t>www.ma.utexas.edu</a:t>
            </a:r>
            <a:r>
              <a:rPr lang="en-US" dirty="0"/>
              <a:t>/blogs/</a:t>
            </a:r>
            <a:r>
              <a:rPr lang="en-US" dirty="0" err="1"/>
              <a:t>mks</a:t>
            </a:r>
            <a:r>
              <a:rPr lang="en-US" dirty="0"/>
              <a:t>/2013/09/04/test-mania/</a:t>
            </a: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41660034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dirty="0" smtClean="0"/>
              <a:t>If you’re seeking information on robustness of other types of techniques, the following journals  are generally reputable. (Note: Articles accompanied by commentary by discussants and a rejoinder may be especially helpful.)</a:t>
            </a:r>
          </a:p>
          <a:p>
            <a:r>
              <a:rPr lang="en-US" i="1" dirty="0" smtClean="0"/>
              <a:t>The American Statistician</a:t>
            </a:r>
          </a:p>
          <a:p>
            <a:r>
              <a:rPr lang="en-US" i="1" dirty="0" smtClean="0"/>
              <a:t>Annals of Applied Statistics</a:t>
            </a:r>
          </a:p>
          <a:p>
            <a:r>
              <a:rPr lang="en-US" i="1" dirty="0" smtClean="0"/>
              <a:t>Journal of the American Statistical Association</a:t>
            </a:r>
          </a:p>
          <a:p>
            <a:r>
              <a:rPr lang="en-US" i="1" dirty="0" smtClean="0"/>
              <a:t>Journal of the Royal Statistical Society</a:t>
            </a:r>
          </a:p>
          <a:p>
            <a:r>
              <a:rPr lang="en-US" i="1" dirty="0" smtClean="0"/>
              <a:t>Statistical Science</a:t>
            </a:r>
          </a:p>
          <a:p>
            <a:endParaRPr lang="en-US" dirty="0" smtClean="0"/>
          </a:p>
          <a:p>
            <a:pPr marL="0" indent="0">
              <a:buNone/>
            </a:pPr>
            <a:endParaRPr lang="en-US" dirty="0"/>
          </a:p>
        </p:txBody>
      </p:sp>
    </p:spTree>
    <p:extLst>
      <p:ext uri="{BB962C8B-B14F-4D97-AF65-F5344CB8AC3E}">
        <p14:creationId xmlns:p14="http://schemas.microsoft.com/office/powerpoint/2010/main" val="1516975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55000" lnSpcReduction="20000"/>
          </a:bodyPr>
          <a:lstStyle/>
          <a:p>
            <a:pPr marL="0" indent="0">
              <a:buNone/>
            </a:pPr>
            <a:r>
              <a:rPr lang="en-US" dirty="0" smtClean="0"/>
              <a:t>5</a:t>
            </a:r>
            <a:r>
              <a:rPr lang="en-US" sz="4400" dirty="0" smtClean="0"/>
              <a:t>. </a:t>
            </a:r>
            <a:r>
              <a:rPr lang="en-US" sz="4400" i="1" dirty="0" smtClean="0"/>
              <a:t>Doing simulations yourself</a:t>
            </a:r>
            <a:endParaRPr lang="en-US" sz="4400" dirty="0" smtClean="0"/>
          </a:p>
          <a:p>
            <a:pPr marL="0" indent="0">
              <a:buNone/>
            </a:pPr>
            <a:r>
              <a:rPr lang="en-US" sz="4400" dirty="0" smtClean="0"/>
              <a:t>Simulating data from a distribution that your data might plausibly come from may be more helpful than anything you can find in the literature. An outline:</a:t>
            </a:r>
          </a:p>
          <a:p>
            <a:r>
              <a:rPr lang="en-US" sz="4400" dirty="0" smtClean="0"/>
              <a:t>Simulate data (of the same size as your data set) from the plausible distribution.</a:t>
            </a:r>
          </a:p>
          <a:p>
            <a:r>
              <a:rPr lang="en-US" sz="4400" dirty="0" smtClean="0"/>
              <a:t>Perform the hypothesis test at a “nominal” significance level alpha (e.g., .05 – or smaller if you’ll be doing multiple testing).</a:t>
            </a:r>
          </a:p>
          <a:p>
            <a:r>
              <a:rPr lang="en-US" sz="4400" dirty="0" smtClean="0"/>
              <a:t>Record whether or not the test yields p-value &lt; alpha.</a:t>
            </a:r>
          </a:p>
          <a:p>
            <a:r>
              <a:rPr lang="en-US" sz="4400" dirty="0" smtClean="0"/>
              <a:t>Repeat for at least 1000 (better: 10,000) simulated data sets. </a:t>
            </a:r>
          </a:p>
          <a:p>
            <a:r>
              <a:rPr lang="en-US" sz="4400" dirty="0" smtClean="0"/>
              <a:t>Percent of simulated data sets with p-value less than alpha gives your estimated actual significance level (if the plausible distribution is correct). </a:t>
            </a:r>
          </a:p>
          <a:p>
            <a:r>
              <a:rPr lang="en-US" sz="4400" dirty="0" smtClean="0"/>
              <a:t>Compare nominal and estimated actual significance level.</a:t>
            </a:r>
          </a:p>
          <a:p>
            <a:pPr marL="0" indent="0">
              <a:buNone/>
            </a:pPr>
            <a:endParaRPr lang="en-US" sz="4400" i="1" dirty="0" smtClean="0"/>
          </a:p>
          <a:p>
            <a:pPr marL="0" indent="0">
              <a:buNone/>
            </a:pPr>
            <a:r>
              <a:rPr lang="en-US" sz="4400" i="1" dirty="0" smtClean="0"/>
              <a:t>Note</a:t>
            </a:r>
            <a:r>
              <a:rPr lang="en-US" sz="4400" dirty="0" smtClean="0"/>
              <a:t>: It’s probably a good idea to do this for more than one distribution from which your data might plausibly come.</a:t>
            </a:r>
            <a:endParaRPr lang="en-US" sz="4400" i="1" dirty="0"/>
          </a:p>
        </p:txBody>
      </p:sp>
    </p:spTree>
    <p:extLst>
      <p:ext uri="{BB962C8B-B14F-4D97-AF65-F5344CB8AC3E}">
        <p14:creationId xmlns:p14="http://schemas.microsoft.com/office/powerpoint/2010/main" val="2476098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APPENDIX </a:t>
            </a:r>
            <a:r>
              <a:rPr lang="en-US" b="1" dirty="0" smtClean="0"/>
              <a:t>B: Methods for Handling Multiple Inference</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b="1" dirty="0" smtClean="0"/>
              <a:t>Bounding the overall Type I error rate</a:t>
            </a:r>
          </a:p>
          <a:p>
            <a:pPr marL="0" lvl="0" indent="0">
              <a:buNone/>
            </a:pPr>
            <a:r>
              <a:rPr lang="en-US" dirty="0" smtClean="0"/>
              <a:t>Recall: The </a:t>
            </a:r>
            <a:r>
              <a:rPr lang="en-US" i="1" dirty="0" smtClean="0"/>
              <a:t>Type </a:t>
            </a:r>
            <a:r>
              <a:rPr lang="en-US" i="1" dirty="0"/>
              <a:t>I error </a:t>
            </a:r>
            <a:r>
              <a:rPr lang="en-US" i="1" dirty="0" smtClean="0"/>
              <a:t>rate for a single hypothesis test </a:t>
            </a:r>
            <a:r>
              <a:rPr lang="en-US" dirty="0" smtClean="0"/>
              <a:t>is the </a:t>
            </a:r>
            <a:r>
              <a:rPr lang="en-US" dirty="0"/>
              <a:t>probability of falsely rejecting the null hypothesis (if the model assumptions are satisfied</a:t>
            </a:r>
            <a:r>
              <a:rPr lang="en-US" dirty="0" smtClean="0"/>
              <a:t>).</a:t>
            </a:r>
          </a:p>
          <a:p>
            <a:pPr marL="0" lvl="0" indent="0">
              <a:buNone/>
            </a:pPr>
            <a:r>
              <a:rPr lang="en-US" dirty="0" smtClean="0"/>
              <a:t>Analogously, the </a:t>
            </a:r>
            <a:r>
              <a:rPr lang="en-US" i="1" dirty="0" smtClean="0"/>
              <a:t>overall (or joint, family-wise, experiment-wise, etc.) Type I error rate</a:t>
            </a:r>
            <a:r>
              <a:rPr lang="en-US" dirty="0" smtClean="0"/>
              <a:t> for a group of hypothesis tests is the probability of falsely rejecting </a:t>
            </a:r>
            <a:r>
              <a:rPr lang="en-US" u="sng" dirty="0" smtClean="0"/>
              <a:t>at least one </a:t>
            </a:r>
            <a:r>
              <a:rPr lang="en-US" dirty="0" smtClean="0"/>
              <a:t>of the null hypotheses (</a:t>
            </a:r>
            <a:r>
              <a:rPr lang="en-US" i="1" dirty="0" smtClean="0"/>
              <a:t>if</a:t>
            </a:r>
            <a:r>
              <a:rPr lang="en-US" dirty="0" smtClean="0"/>
              <a:t> model assumptions for all tests are satisfied.)</a:t>
            </a:r>
            <a:endParaRPr lang="en-US" dirty="0"/>
          </a:p>
          <a:p>
            <a:pPr marL="0" indent="0">
              <a:buNone/>
            </a:pPr>
            <a:endParaRPr lang="en-US" dirty="0"/>
          </a:p>
        </p:txBody>
      </p:sp>
    </p:spTree>
    <p:extLst>
      <p:ext uri="{BB962C8B-B14F-4D97-AF65-F5344CB8AC3E}">
        <p14:creationId xmlns:p14="http://schemas.microsoft.com/office/powerpoint/2010/main" val="2812968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lstStyle/>
          <a:p>
            <a:pPr marL="514350" indent="-514350">
              <a:buFont typeface="+mj-lt"/>
              <a:buAutoNum type="alphaLcPeriod"/>
            </a:pPr>
            <a:r>
              <a:rPr lang="en-US" dirty="0" smtClean="0"/>
              <a:t>Many methods for bounding the overall Type I error rate depend on the </a:t>
            </a:r>
            <a:r>
              <a:rPr lang="en-US" i="1" dirty="0" err="1" smtClean="0"/>
              <a:t>Bonferroni</a:t>
            </a:r>
            <a:r>
              <a:rPr lang="en-US" i="1" dirty="0" smtClean="0"/>
              <a:t> inequality</a:t>
            </a:r>
            <a:r>
              <a:rPr lang="en-US" dirty="0" smtClean="0"/>
              <a:t>:</a:t>
            </a:r>
          </a:p>
          <a:p>
            <a:pPr marL="800100" lvl="2" indent="0">
              <a:buNone/>
            </a:pPr>
            <a:r>
              <a:rPr lang="en-US" sz="3200" dirty="0" smtClean="0"/>
              <a:t>The overall Type I error rate for several hypothesis tests is at most the sum of the Type I error rates for the individual significance tests.</a:t>
            </a:r>
          </a:p>
          <a:p>
            <a:pPr marL="400050" lvl="1" indent="0">
              <a:buNone/>
            </a:pPr>
            <a:r>
              <a:rPr lang="en-US" sz="3200" dirty="0" smtClean="0"/>
              <a:t>There are (at least) four ways this inequality can be applied:</a:t>
            </a:r>
            <a:endParaRPr lang="en-US" sz="3200" dirty="0"/>
          </a:p>
        </p:txBody>
      </p:sp>
    </p:spTree>
    <p:extLst>
      <p:ext uri="{BB962C8B-B14F-4D97-AF65-F5344CB8AC3E}">
        <p14:creationId xmlns:p14="http://schemas.microsoft.com/office/powerpoint/2010/main" val="16182395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lnSpcReduction="10000"/>
          </a:bodyPr>
          <a:lstStyle/>
          <a:p>
            <a:pPr marL="571500" indent="-571500">
              <a:buFont typeface="+mj-lt"/>
              <a:buAutoNum type="romanLcPeriod"/>
            </a:pPr>
            <a:r>
              <a:rPr lang="en-US" dirty="0" smtClean="0"/>
              <a:t>The simple </a:t>
            </a:r>
            <a:r>
              <a:rPr lang="en-US" dirty="0" err="1" smtClean="0"/>
              <a:t>Bonferroni</a:t>
            </a:r>
            <a:r>
              <a:rPr lang="en-US" dirty="0" smtClean="0"/>
              <a:t> method: If you want overall significance level for a group of n hypothesis tests to be at most α, use individual significance level α/n for each test.</a:t>
            </a:r>
          </a:p>
          <a:p>
            <a:pPr marL="514350" indent="-514350">
              <a:buFont typeface="+mj-lt"/>
              <a:buAutoNum type="romanLcPeriod"/>
            </a:pPr>
            <a:r>
              <a:rPr lang="en-US" dirty="0" smtClean="0"/>
              <a:t>The Holms-</a:t>
            </a:r>
            <a:r>
              <a:rPr lang="en-US" dirty="0" err="1" smtClean="0"/>
              <a:t>Bonferroni</a:t>
            </a:r>
            <a:r>
              <a:rPr lang="en-US" dirty="0" smtClean="0"/>
              <a:t> method: This is an algorithm for keeping the overall significance level below the desired value, but is less conservative than the simple </a:t>
            </a:r>
            <a:r>
              <a:rPr lang="en-US" dirty="0" err="1" smtClean="0"/>
              <a:t>Bonferroni</a:t>
            </a:r>
            <a:r>
              <a:rPr lang="en-US" dirty="0" smtClean="0"/>
              <a:t> method</a:t>
            </a:r>
          </a:p>
          <a:p>
            <a:pPr lvl="1"/>
            <a:r>
              <a:rPr lang="en-US" dirty="0"/>
              <a:t>See </a:t>
            </a:r>
            <a:r>
              <a:rPr lang="en-US" dirty="0">
                <a:hlinkClick r:id="rId2"/>
              </a:rPr>
              <a:t>http://en.wikipedia.org/wiki/Holm%E2%80%</a:t>
            </a:r>
            <a:r>
              <a:rPr lang="en-US" dirty="0" smtClean="0">
                <a:hlinkClick r:id="rId2"/>
              </a:rPr>
              <a:t>93Bonferroni_method</a:t>
            </a:r>
            <a:r>
              <a:rPr lang="en-US" dirty="0" smtClean="0"/>
              <a:t> for details</a:t>
            </a:r>
            <a:endParaRPr lang="en-US" dirty="0"/>
          </a:p>
        </p:txBody>
      </p:sp>
    </p:spTree>
    <p:extLst>
      <p:ext uri="{BB962C8B-B14F-4D97-AF65-F5344CB8AC3E}">
        <p14:creationId xmlns:p14="http://schemas.microsoft.com/office/powerpoint/2010/main" val="4083349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normAutofit lnSpcReduction="10000"/>
          </a:bodyPr>
          <a:lstStyle/>
          <a:p>
            <a:pPr marL="571500" indent="-571500">
              <a:buFont typeface="+mj-lt"/>
              <a:buAutoNum type="romanLcPeriod" startAt="3"/>
            </a:pPr>
            <a:r>
              <a:rPr lang="en-US" dirty="0" smtClean="0"/>
              <a:t>The </a:t>
            </a:r>
            <a:r>
              <a:rPr lang="en-US" dirty="0" err="1" smtClean="0"/>
              <a:t>Bonferroni</a:t>
            </a:r>
            <a:r>
              <a:rPr lang="en-US" dirty="0" smtClean="0"/>
              <a:t> inequality can be used to apportion Type I error between different types of analysis. </a:t>
            </a:r>
          </a:p>
          <a:p>
            <a:pPr lvl="1"/>
            <a:r>
              <a:rPr lang="en-US" dirty="0" smtClean="0"/>
              <a:t>For example, if you want overall Type I error at most .05, and some tests are more important than others, you might decide to keep overall Type I error rate at .04 for the important ones, and at .01 for the others.</a:t>
            </a:r>
          </a:p>
          <a:p>
            <a:pPr lvl="1"/>
            <a:r>
              <a:rPr lang="en-US" dirty="0" smtClean="0"/>
              <a:t>This can be applied with pre-planned tests considered important, and additional “data snooping” tests considered less important.</a:t>
            </a:r>
          </a:p>
          <a:p>
            <a:pPr lvl="2"/>
            <a:r>
              <a:rPr lang="en-US" dirty="0" smtClean="0"/>
              <a:t>BUT – be sure to include ALL tests done (even informally), NOT just those you decide to report.</a:t>
            </a:r>
            <a:endParaRPr lang="en-US" dirty="0"/>
          </a:p>
        </p:txBody>
      </p:sp>
    </p:spTree>
    <p:extLst>
      <p:ext uri="{BB962C8B-B14F-4D97-AF65-F5344CB8AC3E}">
        <p14:creationId xmlns:p14="http://schemas.microsoft.com/office/powerpoint/2010/main" val="625215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lstStyle/>
          <a:p>
            <a:pPr marL="571500" indent="-571500">
              <a:buFont typeface="+mj-lt"/>
              <a:buAutoNum type="romanLcPeriod" startAt="4"/>
            </a:pPr>
            <a:r>
              <a:rPr lang="en-US" dirty="0" smtClean="0"/>
              <a:t>The </a:t>
            </a:r>
            <a:r>
              <a:rPr lang="en-US" dirty="0" err="1" smtClean="0"/>
              <a:t>Bonferroni</a:t>
            </a:r>
            <a:r>
              <a:rPr lang="en-US" dirty="0" smtClean="0"/>
              <a:t> idea can also be used to bound overall </a:t>
            </a:r>
            <a:r>
              <a:rPr lang="en-US" i="1" dirty="0" smtClean="0"/>
              <a:t>confidence level </a:t>
            </a:r>
            <a:r>
              <a:rPr lang="en-US" dirty="0" smtClean="0"/>
              <a:t>when forming multiple confidence intervals using the same data:</a:t>
            </a:r>
          </a:p>
          <a:p>
            <a:pPr marL="914400" lvl="1" indent="-514350"/>
            <a:r>
              <a:rPr lang="en-US" dirty="0" smtClean="0"/>
              <a:t>If you want overall confidence level  1-α for n confidence intervals, use individual confidence levels 1- α/n.</a:t>
            </a:r>
          </a:p>
          <a:p>
            <a:pPr marL="914400" lvl="1" indent="-514350"/>
            <a:r>
              <a:rPr lang="en-US" dirty="0" smtClean="0"/>
              <a:t>Or use individual confidence levels 1 – α</a:t>
            </a:r>
            <a:r>
              <a:rPr lang="en-US" baseline="-25000" dirty="0" err="1" smtClean="0"/>
              <a:t>i</a:t>
            </a:r>
            <a:r>
              <a:rPr lang="en-US" dirty="0" smtClean="0"/>
              <a:t>, where the  </a:t>
            </a:r>
            <a:r>
              <a:rPr lang="en-US" dirty="0"/>
              <a:t>α</a:t>
            </a:r>
            <a:r>
              <a:rPr lang="en-US" baseline="-25000" dirty="0" err="1"/>
              <a:t>i</a:t>
            </a:r>
            <a:r>
              <a:rPr lang="en-US" baseline="-25000" dirty="0"/>
              <a:t> </a:t>
            </a:r>
            <a:r>
              <a:rPr lang="en-US" dirty="0" smtClean="0"/>
              <a:t>‘s add to α.</a:t>
            </a:r>
          </a:p>
          <a:p>
            <a:pPr marL="914400" lvl="1" indent="-514350"/>
            <a:r>
              <a:rPr lang="en-US" dirty="0" smtClean="0"/>
              <a:t>But ethics requires that you make your decision </a:t>
            </a:r>
            <a:r>
              <a:rPr lang="en-US" i="1" dirty="0" smtClean="0"/>
              <a:t>before</a:t>
            </a:r>
            <a:r>
              <a:rPr lang="en-US" dirty="0" smtClean="0"/>
              <a:t> doing the analysis!</a:t>
            </a:r>
            <a:endParaRPr lang="en-US" dirty="0"/>
          </a:p>
        </p:txBody>
      </p:sp>
    </p:spTree>
    <p:extLst>
      <p:ext uri="{BB962C8B-B14F-4D97-AF65-F5344CB8AC3E}">
        <p14:creationId xmlns:p14="http://schemas.microsoft.com/office/powerpoint/2010/main" val="285429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686799"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910606"/>
            <a:ext cx="8229600" cy="5215557"/>
          </a:xfrm>
        </p:spPr>
        <p:txBody>
          <a:bodyPr>
            <a:normAutofit fontScale="92500" lnSpcReduction="20000"/>
          </a:bodyPr>
          <a:lstStyle/>
          <a:p>
            <a:pPr marL="0" indent="0">
              <a:buNone/>
            </a:pPr>
            <a:r>
              <a:rPr lang="en-US" dirty="0"/>
              <a:t>“</a:t>
            </a:r>
            <a:r>
              <a:rPr lang="en-US" i="1" dirty="0"/>
              <a:t>One of our ongoing themes when discussing scientific ethics is the central role of statistics in recognizing and communicating </a:t>
            </a:r>
            <a:r>
              <a:rPr lang="en-US" i="1" dirty="0" smtClean="0"/>
              <a:t>uncertainty</a:t>
            </a:r>
            <a:r>
              <a:rPr lang="en-US" i="1" dirty="0"/>
              <a:t>. Unfortunately, statistics—and the scientific process more generally—often seems to be used more as a way of laundering uncertainty, processing data until researchers and consumers of research can feel safe acting as if various scientific hypotheses are unquestionably true.”</a:t>
            </a:r>
            <a:endParaRPr lang="en-US" dirty="0"/>
          </a:p>
          <a:p>
            <a:pPr marL="0" indent="0">
              <a:buNone/>
            </a:pPr>
            <a:r>
              <a:rPr lang="en-US" i="1" dirty="0"/>
              <a:t>	</a:t>
            </a:r>
            <a:r>
              <a:rPr lang="en-US" dirty="0" smtClean="0"/>
              <a:t>Statisticians </a:t>
            </a:r>
            <a:r>
              <a:rPr lang="en-US" dirty="0"/>
              <a:t>Andrew </a:t>
            </a:r>
            <a:r>
              <a:rPr lang="en-US" dirty="0" err="1"/>
              <a:t>Gelman</a:t>
            </a:r>
            <a:r>
              <a:rPr lang="en-US" dirty="0"/>
              <a:t> and Eric </a:t>
            </a:r>
            <a:r>
              <a:rPr lang="en-US" dirty="0" err="1"/>
              <a:t>Loden</a:t>
            </a:r>
            <a:r>
              <a:rPr lang="en-US" dirty="0" smtClean="0"/>
              <a:t>,</a:t>
            </a:r>
          </a:p>
          <a:p>
            <a:pPr marL="0" indent="0">
              <a:buNone/>
            </a:pPr>
            <a:r>
              <a:rPr lang="en-US" dirty="0"/>
              <a:t>	</a:t>
            </a:r>
            <a:r>
              <a:rPr lang="en-US" dirty="0" smtClean="0"/>
              <a:t> </a:t>
            </a:r>
            <a:r>
              <a:rPr lang="en-US" dirty="0"/>
              <a:t>“The </a:t>
            </a:r>
            <a:r>
              <a:rPr lang="en-US" dirty="0" smtClean="0"/>
              <a:t>	AAA </a:t>
            </a:r>
            <a:r>
              <a:rPr lang="en-US" dirty="0"/>
              <a:t>Tranche </a:t>
            </a:r>
            <a:r>
              <a:rPr lang="en-US" dirty="0" smtClean="0"/>
              <a:t>of Subprime </a:t>
            </a:r>
            <a:r>
              <a:rPr lang="en-US" dirty="0"/>
              <a:t>Science,” </a:t>
            </a:r>
            <a:endParaRPr lang="en-US" dirty="0" smtClean="0"/>
          </a:p>
          <a:p>
            <a:pPr marL="0" indent="0">
              <a:buNone/>
            </a:pPr>
            <a:r>
              <a:rPr lang="en-US" dirty="0"/>
              <a:t>	</a:t>
            </a:r>
            <a:r>
              <a:rPr lang="en-US" dirty="0" smtClean="0"/>
              <a:t>the </a:t>
            </a:r>
            <a:r>
              <a:rPr lang="en-US" i="1" dirty="0"/>
              <a:t>Ethics and Statistics</a:t>
            </a:r>
            <a:r>
              <a:rPr lang="en-US" dirty="0"/>
              <a:t> column in 	</a:t>
            </a:r>
          </a:p>
          <a:p>
            <a:pPr marL="0" indent="0">
              <a:buNone/>
            </a:pPr>
            <a:r>
              <a:rPr lang="en-US" dirty="0"/>
              <a:t>	</a:t>
            </a:r>
            <a:r>
              <a:rPr lang="en-US" i="1" dirty="0" smtClean="0"/>
              <a:t>Chance </a:t>
            </a:r>
            <a:r>
              <a:rPr lang="en-US" i="1" dirty="0"/>
              <a:t>Magazine</a:t>
            </a:r>
            <a:r>
              <a:rPr lang="en-US" dirty="0"/>
              <a:t> </a:t>
            </a:r>
            <a:r>
              <a:rPr lang="en-US" i="1" dirty="0"/>
              <a:t>27.1</a:t>
            </a:r>
            <a:r>
              <a:rPr lang="en-US" dirty="0"/>
              <a:t>, 2014, 51-56 </a:t>
            </a:r>
          </a:p>
        </p:txBody>
      </p:sp>
    </p:spTree>
    <p:extLst>
      <p:ext uri="{BB962C8B-B14F-4D97-AF65-F5344CB8AC3E}">
        <p14:creationId xmlns:p14="http://schemas.microsoft.com/office/powerpoint/2010/main" val="444245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lstStyle/>
          <a:p>
            <a:pPr marL="514350" indent="-514350">
              <a:buFont typeface="+mj-lt"/>
              <a:buAutoNum type="alphaLcPeriod" startAt="2"/>
            </a:pPr>
            <a:r>
              <a:rPr lang="en-US" dirty="0" smtClean="0"/>
              <a:t>Specialized methods have been developed for special circumstances. For example,</a:t>
            </a:r>
          </a:p>
          <a:p>
            <a:pPr marL="914400" lvl="1" indent="-514350"/>
            <a:r>
              <a:rPr lang="en-US" dirty="0" smtClean="0"/>
              <a:t>There are several methods for bounding overall Type I error rate when testing contrasts in ANOVA.</a:t>
            </a:r>
          </a:p>
          <a:p>
            <a:pPr marL="914400" lvl="1" indent="-514350"/>
            <a:r>
              <a:rPr lang="en-US" dirty="0" smtClean="0"/>
              <a:t>Special techniques to take spatial correlation into account have been developed for use in neuroscience. </a:t>
            </a:r>
            <a:endParaRPr lang="en-US" dirty="0"/>
          </a:p>
        </p:txBody>
      </p:sp>
    </p:spTree>
    <p:extLst>
      <p:ext uri="{BB962C8B-B14F-4D97-AF65-F5344CB8AC3E}">
        <p14:creationId xmlns:p14="http://schemas.microsoft.com/office/powerpoint/2010/main" val="4066563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49611" y="320358"/>
            <a:ext cx="8229600" cy="5805806"/>
          </a:xfrm>
        </p:spPr>
        <p:txBody>
          <a:bodyPr>
            <a:normAutofit fontScale="92500" lnSpcReduction="20000"/>
          </a:bodyPr>
          <a:lstStyle/>
          <a:p>
            <a:pPr marL="0" indent="0">
              <a:buNone/>
            </a:pPr>
            <a:r>
              <a:rPr lang="en-US" b="1" dirty="0" smtClean="0"/>
              <a:t>2. Bounding </a:t>
            </a:r>
            <a:r>
              <a:rPr lang="en-US" b="1" dirty="0"/>
              <a:t>the </a:t>
            </a:r>
            <a:r>
              <a:rPr lang="en-US" b="1" dirty="0" smtClean="0"/>
              <a:t>False Discovery Rate (FDR)</a:t>
            </a:r>
          </a:p>
          <a:p>
            <a:pPr marL="0" indent="0">
              <a:buNone/>
            </a:pPr>
            <a:r>
              <a:rPr lang="en-US" dirty="0"/>
              <a:t>The </a:t>
            </a:r>
            <a:r>
              <a:rPr lang="en-US" b="1" i="1" dirty="0"/>
              <a:t>False Discovery Rate</a:t>
            </a:r>
            <a:r>
              <a:rPr lang="en-US" dirty="0"/>
              <a:t> (FDR) of a group of tests is the </a:t>
            </a:r>
            <a:r>
              <a:rPr lang="en-US" i="1" dirty="0"/>
              <a:t>expected value of the ratio of falsely rejected hypotheses to all rejected hypotheses</a:t>
            </a:r>
            <a:r>
              <a:rPr lang="en-US" dirty="0"/>
              <a:t>.</a:t>
            </a:r>
          </a:p>
          <a:p>
            <a:r>
              <a:rPr lang="en-US" dirty="0" smtClean="0"/>
              <a:t>"</a:t>
            </a:r>
            <a:r>
              <a:rPr lang="en-US" dirty="0"/>
              <a:t>Expected value" refers to the mean of a distribution. Here, the distribution is the sampling distribution of the ratio of falsely rejected hypotheses to all rejected hypotheses tested</a:t>
            </a:r>
            <a:r>
              <a:rPr lang="en-US" dirty="0" smtClean="0"/>
              <a:t>.</a:t>
            </a:r>
          </a:p>
          <a:p>
            <a:r>
              <a:rPr lang="en-US" dirty="0" smtClean="0"/>
              <a:t>FDR makes sense for exploratory research, but is questionable for confirmatory research. </a:t>
            </a:r>
            <a:endParaRPr lang="en-US" dirty="0"/>
          </a:p>
          <a:p>
            <a:r>
              <a:rPr lang="en-US" dirty="0" smtClean="0"/>
              <a:t>For details, see </a:t>
            </a:r>
            <a:r>
              <a:rPr lang="en-US" sz="2800" dirty="0">
                <a:hlinkClick r:id="rId2"/>
              </a:rPr>
              <a:t>http://en.wikipedia.org/wiki/</a:t>
            </a:r>
            <a:r>
              <a:rPr lang="en-US" sz="2800" dirty="0" smtClean="0">
                <a:hlinkClick r:id="rId2"/>
              </a:rPr>
              <a:t>False_discovery_rate</a:t>
            </a:r>
            <a:endParaRPr lang="en-US" b="1" dirty="0" smtClean="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2185489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b="1" dirty="0" smtClean="0"/>
              <a:t>3. Sometimes using a Bayesian </a:t>
            </a:r>
            <a:r>
              <a:rPr lang="en-US" b="1" dirty="0"/>
              <a:t>multilevel modeling </a:t>
            </a:r>
            <a:r>
              <a:rPr lang="en-US" b="1" dirty="0" smtClean="0"/>
              <a:t>framework can get around the problem of multiple testing.</a:t>
            </a:r>
          </a:p>
          <a:p>
            <a:r>
              <a:rPr lang="en-US" dirty="0" smtClean="0"/>
              <a:t>See </a:t>
            </a:r>
            <a:r>
              <a:rPr lang="en-US" dirty="0" err="1" smtClean="0"/>
              <a:t>Gelman</a:t>
            </a:r>
            <a:r>
              <a:rPr lang="en-US" dirty="0" smtClean="0"/>
              <a:t> et al (2012), Why We (Usually) Don’t Have to worry About Multiple Comparisons, </a:t>
            </a:r>
            <a:r>
              <a:rPr lang="en-US" i="1" dirty="0" smtClean="0"/>
              <a:t>Journal on Research on Educational Effectiveness, </a:t>
            </a:r>
            <a:r>
              <a:rPr lang="en-US" dirty="0" smtClean="0"/>
              <a:t>5: 189 </a:t>
            </a:r>
            <a:r>
              <a:rPr lang="en-US" dirty="0"/>
              <a:t>– 211, </a:t>
            </a:r>
            <a:r>
              <a:rPr lang="en-US" dirty="0">
                <a:hlinkClick r:id="rId2"/>
              </a:rPr>
              <a:t>http://www.stat.columbia.edu/~gelman/research/published/multiple2f.</a:t>
            </a:r>
            <a:r>
              <a:rPr lang="en-US" dirty="0" smtClean="0">
                <a:hlinkClick r:id="rId2"/>
              </a:rPr>
              <a:t>pdf</a:t>
            </a:r>
            <a:r>
              <a:rPr lang="en-US" dirty="0" smtClean="0"/>
              <a:t> for details.</a:t>
            </a:r>
            <a:endParaRPr lang="en-US" dirty="0"/>
          </a:p>
        </p:txBody>
      </p:sp>
    </p:spTree>
    <p:extLst>
      <p:ext uri="{BB962C8B-B14F-4D97-AF65-F5344CB8AC3E}">
        <p14:creationId xmlns:p14="http://schemas.microsoft.com/office/powerpoint/2010/main" val="32958254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0" indent="0">
              <a:buNone/>
            </a:pPr>
            <a:r>
              <a:rPr lang="en-US" dirty="0" smtClean="0"/>
              <a:t>4. Perhaps the most comprehensive resource on multiple </a:t>
            </a:r>
            <a:r>
              <a:rPr lang="en-US" dirty="0"/>
              <a:t>testing is </a:t>
            </a:r>
            <a:br>
              <a:rPr lang="en-US" dirty="0"/>
            </a:br>
            <a:r>
              <a:rPr lang="en-US" dirty="0"/>
              <a:t>B. </a:t>
            </a:r>
            <a:r>
              <a:rPr lang="en-US" dirty="0" err="1"/>
              <a:t>Efron</a:t>
            </a:r>
            <a:r>
              <a:rPr lang="en-US" dirty="0"/>
              <a:t> (2010), </a:t>
            </a:r>
            <a:r>
              <a:rPr lang="en-US" i="1" dirty="0"/>
              <a:t>Large-Scale Inference: Empirical Bayes Methods for Estimation, Testing, and Prediction</a:t>
            </a:r>
            <a:r>
              <a:rPr lang="en-US" dirty="0"/>
              <a:t>, </a:t>
            </a:r>
            <a:r>
              <a:rPr lang="en-US" dirty="0" smtClean="0"/>
              <a:t>Cambridge</a:t>
            </a:r>
            <a:r>
              <a:rPr lang="en-US" dirty="0"/>
              <a:t> </a:t>
            </a:r>
            <a:r>
              <a:rPr lang="en-US" dirty="0" smtClean="0"/>
              <a:t>(available online as course notes </a:t>
            </a:r>
            <a:r>
              <a:rPr lang="en-US" dirty="0"/>
              <a:t>at http://</a:t>
            </a:r>
            <a:r>
              <a:rPr lang="en-US" dirty="0" err="1"/>
              <a:t>statweb.stanford.edu</a:t>
            </a:r>
            <a:r>
              <a:rPr lang="en-US" dirty="0"/>
              <a:t>/~</a:t>
            </a:r>
            <a:r>
              <a:rPr lang="en-US" dirty="0" err="1"/>
              <a:t>omkar</a:t>
            </a:r>
            <a:r>
              <a:rPr lang="en-US" dirty="0"/>
              <a:t>/329</a:t>
            </a:r>
            <a:r>
              <a:rPr lang="en-US" dirty="0" smtClean="0"/>
              <a:t>/)</a:t>
            </a:r>
            <a:endParaRPr lang="en-US" dirty="0"/>
          </a:p>
        </p:txBody>
      </p:sp>
    </p:spTree>
    <p:extLst>
      <p:ext uri="{BB962C8B-B14F-4D97-AF65-F5344CB8AC3E}">
        <p14:creationId xmlns:p14="http://schemas.microsoft.com/office/powerpoint/2010/main" val="25661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 Info and Links to Further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Email: </a:t>
            </a:r>
            <a:r>
              <a:rPr lang="en-US" dirty="0" err="1" smtClean="0"/>
              <a:t>mks</a:t>
            </a:r>
            <a:r>
              <a:rPr lang="en-US" dirty="0" smtClean="0"/>
              <a:t>(at)math(dot)</a:t>
            </a:r>
            <a:r>
              <a:rPr lang="en-US" dirty="0" err="1" smtClean="0"/>
              <a:t>utexas.edu</a:t>
            </a:r>
            <a:endParaRPr lang="en-US" dirty="0" smtClean="0"/>
          </a:p>
          <a:p>
            <a:r>
              <a:rPr lang="en-US" dirty="0" smtClean="0"/>
              <a:t>Notes and other links for 2014 SSI course </a:t>
            </a:r>
            <a:r>
              <a:rPr lang="en-US" i="1" dirty="0" smtClean="0"/>
              <a:t>Common Mistakes in Using Statistics</a:t>
            </a:r>
            <a:r>
              <a:rPr lang="en-US" dirty="0"/>
              <a:t>,</a:t>
            </a:r>
            <a:r>
              <a:rPr lang="en-US" dirty="0" smtClean="0"/>
              <a:t> </a:t>
            </a:r>
            <a:r>
              <a:rPr lang="en-US" dirty="0">
                <a:hlinkClick r:id="rId2"/>
              </a:rPr>
              <a:t>http://www.ma.utexas.edu/users/mks/CommonMistakes2014/commonmistakeshome2014.</a:t>
            </a:r>
            <a:r>
              <a:rPr lang="en-US" dirty="0" smtClean="0">
                <a:hlinkClick r:id="rId2"/>
              </a:rPr>
              <a:t>html</a:t>
            </a:r>
            <a:endParaRPr lang="en-US" dirty="0" smtClean="0"/>
          </a:p>
          <a:p>
            <a:r>
              <a:rPr lang="en-US" dirty="0" smtClean="0"/>
              <a:t>Website </a:t>
            </a:r>
            <a:r>
              <a:rPr lang="en-US" i="1" dirty="0" smtClean="0"/>
              <a:t>Common Mistakes in using Statistics </a:t>
            </a:r>
            <a:r>
              <a:rPr lang="en-US" dirty="0" smtClean="0">
                <a:hlinkClick r:id="rId3"/>
              </a:rPr>
              <a:t>http</a:t>
            </a:r>
            <a:r>
              <a:rPr lang="en-US" dirty="0">
                <a:hlinkClick r:id="rId3"/>
              </a:rPr>
              <a:t>://www.ma.utexas.edu/users/mks/statmistakes/StatisticsMistakes.</a:t>
            </a:r>
            <a:r>
              <a:rPr lang="en-US" dirty="0" smtClean="0">
                <a:hlinkClick r:id="rId3"/>
              </a:rPr>
              <a:t>html</a:t>
            </a:r>
            <a:r>
              <a:rPr lang="en-US" dirty="0" smtClean="0"/>
              <a:t> (More extensive but less polished than the SSI notes)</a:t>
            </a:r>
          </a:p>
          <a:p>
            <a:r>
              <a:rPr lang="en-US" dirty="0" smtClean="0"/>
              <a:t>Blog  </a:t>
            </a:r>
            <a:r>
              <a:rPr lang="en-US" i="1" dirty="0" smtClean="0"/>
              <a:t>Musings on Using and </a:t>
            </a:r>
            <a:r>
              <a:rPr lang="en-US" i="1" dirty="0"/>
              <a:t>Misusing Statistics </a:t>
            </a:r>
            <a:r>
              <a:rPr lang="en-US" dirty="0"/>
              <a:t>http://</a:t>
            </a:r>
            <a:r>
              <a:rPr lang="en-US" dirty="0" err="1"/>
              <a:t>www.ma.utexas.edu</a:t>
            </a:r>
            <a:r>
              <a:rPr lang="en-US" dirty="0"/>
              <a:t>/blogs/</a:t>
            </a:r>
            <a:r>
              <a:rPr lang="en-US" dirty="0" err="1"/>
              <a:t>mks</a:t>
            </a:r>
            <a:r>
              <a:rPr lang="en-US" dirty="0"/>
              <a:t>/</a:t>
            </a:r>
          </a:p>
        </p:txBody>
      </p:sp>
    </p:spTree>
    <p:extLst>
      <p:ext uri="{BB962C8B-B14F-4D97-AF65-F5344CB8AC3E}">
        <p14:creationId xmlns:p14="http://schemas.microsoft.com/office/powerpoint/2010/main" val="354126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20000"/>
          </a:bodyPr>
          <a:lstStyle/>
          <a:p>
            <a:pPr marL="0" indent="0">
              <a:buNone/>
            </a:pPr>
            <a:r>
              <a:rPr lang="en-US" dirty="0"/>
              <a:t>Many words indicate uncertainty: </a:t>
            </a:r>
          </a:p>
          <a:p>
            <a:pPr marL="0" indent="0">
              <a:buNone/>
            </a:pPr>
            <a:r>
              <a:rPr lang="en-US" dirty="0"/>
              <a:t>	Examples: </a:t>
            </a:r>
          </a:p>
          <a:p>
            <a:pPr marL="0" indent="0">
              <a:buNone/>
            </a:pPr>
            <a:r>
              <a:rPr lang="en-US" dirty="0"/>
              <a:t>		</a:t>
            </a:r>
            <a:r>
              <a:rPr lang="en-US" dirty="0" smtClean="0"/>
              <a:t>Random</a:t>
            </a:r>
            <a:r>
              <a:rPr lang="en-US" dirty="0"/>
              <a:t>,</a:t>
            </a:r>
          </a:p>
          <a:p>
            <a:pPr marL="0" indent="0">
              <a:buNone/>
            </a:pPr>
            <a:r>
              <a:rPr lang="en-US" dirty="0"/>
              <a:t>		</a:t>
            </a:r>
            <a:r>
              <a:rPr lang="en-US" dirty="0" smtClean="0"/>
              <a:t>Variability</a:t>
            </a:r>
            <a:endParaRPr lang="en-US" dirty="0"/>
          </a:p>
          <a:p>
            <a:pPr marL="0" indent="0">
              <a:buNone/>
            </a:pPr>
            <a:r>
              <a:rPr lang="en-US" dirty="0"/>
              <a:t>		</a:t>
            </a:r>
            <a:r>
              <a:rPr lang="en-US" dirty="0" smtClean="0"/>
              <a:t>Variation</a:t>
            </a:r>
            <a:endParaRPr lang="en-US" dirty="0"/>
          </a:p>
          <a:p>
            <a:pPr marL="0" indent="0">
              <a:buNone/>
            </a:pPr>
            <a:r>
              <a:rPr lang="en-US" dirty="0"/>
              <a:t>		</a:t>
            </a:r>
            <a:r>
              <a:rPr lang="en-US" dirty="0" smtClean="0"/>
              <a:t>Noise</a:t>
            </a:r>
            <a:endParaRPr lang="en-US" dirty="0"/>
          </a:p>
          <a:p>
            <a:pPr marL="0" indent="0">
              <a:buNone/>
            </a:pPr>
            <a:r>
              <a:rPr lang="en-US" dirty="0"/>
              <a:t>		</a:t>
            </a:r>
            <a:r>
              <a:rPr lang="en-US" dirty="0" smtClean="0"/>
              <a:t>Probably</a:t>
            </a:r>
            <a:endParaRPr lang="en-US" dirty="0"/>
          </a:p>
          <a:p>
            <a:pPr marL="0" indent="0">
              <a:buNone/>
            </a:pPr>
            <a:r>
              <a:rPr lang="en-US" dirty="0"/>
              <a:t>		</a:t>
            </a:r>
            <a:r>
              <a:rPr lang="en-US" dirty="0" smtClean="0"/>
              <a:t>Possibly</a:t>
            </a:r>
            <a:endParaRPr lang="en-US" dirty="0"/>
          </a:p>
          <a:p>
            <a:pPr marL="0" indent="0">
              <a:buNone/>
            </a:pPr>
            <a:r>
              <a:rPr lang="en-US" dirty="0"/>
              <a:t>		</a:t>
            </a:r>
            <a:r>
              <a:rPr lang="en-US" dirty="0" smtClean="0"/>
              <a:t>Plausibly</a:t>
            </a:r>
            <a:endParaRPr lang="en-US" dirty="0"/>
          </a:p>
          <a:p>
            <a:pPr marL="0" indent="0">
              <a:buNone/>
            </a:pPr>
            <a:r>
              <a:rPr lang="en-US" dirty="0"/>
              <a:t>		</a:t>
            </a:r>
            <a:r>
              <a:rPr lang="en-US" dirty="0" smtClean="0"/>
              <a:t>Likely </a:t>
            </a:r>
            <a:endParaRPr lang="en-US" dirty="0"/>
          </a:p>
          <a:p>
            <a:pPr marL="0" indent="0">
              <a:buNone/>
            </a:pPr>
            <a:r>
              <a:rPr lang="en-US" dirty="0"/>
              <a:t> </a:t>
            </a:r>
          </a:p>
          <a:p>
            <a:pPr marL="0" indent="0">
              <a:buNone/>
            </a:pPr>
            <a:r>
              <a:rPr lang="en-US" i="1" dirty="0" smtClean="0"/>
              <a:t>Don’t </a:t>
            </a:r>
            <a:r>
              <a:rPr lang="en-US" i="1" dirty="0"/>
              <a:t>ignore them; take them seriously and as reminders not to slip into a </a:t>
            </a:r>
            <a:r>
              <a:rPr lang="en-US" i="1" dirty="0" smtClean="0"/>
              <a:t>feeling </a:t>
            </a:r>
            <a:r>
              <a:rPr lang="en-US" i="1" dirty="0"/>
              <a:t>of certainty. </a:t>
            </a:r>
          </a:p>
        </p:txBody>
      </p:sp>
    </p:spTree>
    <p:extLst>
      <p:ext uri="{BB962C8B-B14F-4D97-AF65-F5344CB8AC3E}">
        <p14:creationId xmlns:p14="http://schemas.microsoft.com/office/powerpoint/2010/main" val="288744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358"/>
            <a:ext cx="8229600" cy="5805806"/>
          </a:xfrm>
        </p:spPr>
        <p:txBody>
          <a:bodyPr>
            <a:normAutofit/>
          </a:bodyPr>
          <a:lstStyle/>
          <a:p>
            <a:pPr marL="0" indent="0">
              <a:buNone/>
            </a:pPr>
            <a:r>
              <a:rPr lang="en-US" sz="3400" b="1" i="1" dirty="0"/>
              <a:t>General advice</a:t>
            </a:r>
            <a:r>
              <a:rPr lang="en-US" sz="3400" b="1" dirty="0" smtClean="0"/>
              <a:t>:</a:t>
            </a:r>
            <a:endParaRPr lang="en-US" sz="3400" b="1" dirty="0"/>
          </a:p>
          <a:p>
            <a:pPr marL="514350" lvl="0" indent="-514350">
              <a:buFont typeface="+mj-lt"/>
              <a:buAutoNum type="arabicPeriod"/>
            </a:pPr>
            <a:r>
              <a:rPr lang="en-US" dirty="0"/>
              <a:t>When </a:t>
            </a:r>
            <a:r>
              <a:rPr lang="en-US" i="1" dirty="0"/>
              <a:t>reading research</a:t>
            </a:r>
            <a:r>
              <a:rPr lang="en-US" dirty="0"/>
              <a:t> that involves statistics, </a:t>
            </a:r>
            <a:r>
              <a:rPr lang="en-US" i="1" dirty="0"/>
              <a:t>actively</a:t>
            </a:r>
            <a:r>
              <a:rPr lang="en-US" dirty="0"/>
              <a:t> look for sources of uncertainty. Common sources include:</a:t>
            </a:r>
          </a:p>
          <a:p>
            <a:pPr lvl="2"/>
            <a:r>
              <a:rPr lang="en-US" sz="2800" dirty="0"/>
              <a:t>Natural variation within populations</a:t>
            </a:r>
          </a:p>
          <a:p>
            <a:pPr lvl="3"/>
            <a:r>
              <a:rPr lang="en-US" sz="2400" dirty="0"/>
              <a:t>Illustration: The standard deviation and the </a:t>
            </a:r>
            <a:r>
              <a:rPr lang="en-US" sz="2400" dirty="0" smtClean="0"/>
              <a:t>interquartile  </a:t>
            </a:r>
            <a:r>
              <a:rPr lang="en-US" sz="2400" dirty="0" smtClean="0"/>
              <a:t>range are </a:t>
            </a:r>
            <a:r>
              <a:rPr lang="en-US" sz="2400" dirty="0" smtClean="0"/>
              <a:t>two possible </a:t>
            </a:r>
            <a:r>
              <a:rPr lang="en-US" sz="2400" dirty="0"/>
              <a:t>measure of </a:t>
            </a:r>
            <a:r>
              <a:rPr lang="en-US" sz="2400" dirty="0" smtClean="0"/>
              <a:t>variation within a population</a:t>
            </a:r>
            <a:endParaRPr lang="en-US" sz="2400" dirty="0"/>
          </a:p>
          <a:p>
            <a:pPr lvl="2"/>
            <a:r>
              <a:rPr lang="en-US" sz="2800" dirty="0"/>
              <a:t>Uncertainty from sampling</a:t>
            </a:r>
          </a:p>
          <a:p>
            <a:pPr lvl="2"/>
            <a:r>
              <a:rPr lang="en-US" sz="2800" dirty="0"/>
              <a:t>Uncertainty from measurement</a:t>
            </a:r>
          </a:p>
          <a:p>
            <a:pPr lvl="2"/>
            <a:r>
              <a:rPr lang="en-US" sz="2800" dirty="0"/>
              <a:t>Uncertainty </a:t>
            </a:r>
            <a:r>
              <a:rPr lang="en-US" sz="2800" dirty="0" smtClean="0"/>
              <a:t>from </a:t>
            </a:r>
            <a:r>
              <a:rPr lang="en-US" sz="2800" dirty="0"/>
              <a:t>models used (more shortly</a:t>
            </a:r>
            <a:r>
              <a:rPr lang="en-US" sz="2800" dirty="0" smtClean="0"/>
              <a:t>)</a:t>
            </a:r>
            <a:r>
              <a:rPr lang="en-US" sz="2800" dirty="0"/>
              <a:t> </a:t>
            </a:r>
          </a:p>
        </p:txBody>
      </p:sp>
    </p:spTree>
    <p:extLst>
      <p:ext uri="{BB962C8B-B14F-4D97-AF65-F5344CB8AC3E}">
        <p14:creationId xmlns:p14="http://schemas.microsoft.com/office/powerpoint/2010/main" val="366708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371391" y="274638"/>
            <a:ext cx="8580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a:bodyPr>
          <a:lstStyle/>
          <a:p>
            <a:pPr marL="514350" lvl="0" indent="-514350">
              <a:buFont typeface="+mj-lt"/>
              <a:buAutoNum type="arabicPeriod" startAt="2"/>
            </a:pPr>
            <a:r>
              <a:rPr lang="en-US" dirty="0" smtClean="0"/>
              <a:t>When </a:t>
            </a:r>
            <a:r>
              <a:rPr lang="en-US" i="1" dirty="0"/>
              <a:t>planning research</a:t>
            </a:r>
            <a:r>
              <a:rPr lang="en-US" dirty="0"/>
              <a:t>:</a:t>
            </a:r>
          </a:p>
          <a:p>
            <a:pPr marL="971550" lvl="1" indent="-514350">
              <a:buFont typeface="+mj-lt"/>
              <a:buAutoNum type="alphaLcPeriod"/>
            </a:pPr>
            <a:r>
              <a:rPr lang="en-US" dirty="0" smtClean="0"/>
              <a:t>Actively look </a:t>
            </a:r>
            <a:r>
              <a:rPr lang="en-US" dirty="0"/>
              <a:t>for sources of </a:t>
            </a:r>
            <a:r>
              <a:rPr lang="en-US" dirty="0" smtClean="0"/>
              <a:t>uncertainty</a:t>
            </a:r>
          </a:p>
          <a:p>
            <a:pPr lvl="2"/>
            <a:r>
              <a:rPr lang="en-US" dirty="0" smtClean="0"/>
              <a:t>See previous slide</a:t>
            </a:r>
            <a:endParaRPr lang="en-US" dirty="0"/>
          </a:p>
          <a:p>
            <a:pPr marL="971550" lvl="1" indent="-514350">
              <a:buFont typeface="+mj-lt"/>
              <a:buAutoNum type="alphaLcPeriod"/>
            </a:pPr>
            <a:r>
              <a:rPr lang="en-US" dirty="0"/>
              <a:t>Wherever possible, try to </a:t>
            </a:r>
            <a:r>
              <a:rPr lang="en-US" i="1" dirty="0"/>
              <a:t>reduce or take into account </a:t>
            </a:r>
            <a:r>
              <a:rPr lang="en-US" dirty="0" smtClean="0"/>
              <a:t>uncertainty. Examples:</a:t>
            </a:r>
          </a:p>
          <a:p>
            <a:pPr lvl="2"/>
            <a:r>
              <a:rPr lang="en-US" dirty="0"/>
              <a:t>R</a:t>
            </a:r>
            <a:r>
              <a:rPr lang="en-US" dirty="0" smtClean="0"/>
              <a:t>estrict population to reduce variability</a:t>
            </a:r>
          </a:p>
          <a:p>
            <a:pPr lvl="2"/>
            <a:r>
              <a:rPr lang="en-US" dirty="0" smtClean="0"/>
              <a:t>Try to get good samples</a:t>
            </a:r>
          </a:p>
          <a:p>
            <a:pPr lvl="3"/>
            <a:r>
              <a:rPr lang="en-US" dirty="0" smtClean="0"/>
              <a:t>Larger may be better</a:t>
            </a:r>
          </a:p>
          <a:p>
            <a:pPr lvl="3"/>
            <a:r>
              <a:rPr lang="en-US" dirty="0" smtClean="0"/>
              <a:t>Sample as required by method of analysis (more later)</a:t>
            </a:r>
          </a:p>
          <a:p>
            <a:pPr lvl="2"/>
            <a:r>
              <a:rPr lang="en-US" dirty="0"/>
              <a:t>U</a:t>
            </a:r>
            <a:r>
              <a:rPr lang="en-US" dirty="0" smtClean="0"/>
              <a:t>se better measures when possible</a:t>
            </a:r>
          </a:p>
          <a:p>
            <a:pPr lvl="2"/>
            <a:r>
              <a:rPr lang="en-US" dirty="0" smtClean="0"/>
              <a:t>Try to use models that fit the the situation being studied. </a:t>
            </a:r>
          </a:p>
          <a:p>
            <a:pPr lvl="3"/>
            <a:r>
              <a:rPr lang="en-US" dirty="0" smtClean="0"/>
              <a:t>E.g., multilevel models for a multilevel situation</a:t>
            </a:r>
            <a:endParaRPr lang="en-US" dirty="0"/>
          </a:p>
          <a:p>
            <a:endParaRPr lang="en-US" dirty="0"/>
          </a:p>
        </p:txBody>
      </p:sp>
    </p:spTree>
    <p:extLst>
      <p:ext uri="{BB962C8B-B14F-4D97-AF65-F5344CB8AC3E}">
        <p14:creationId xmlns:p14="http://schemas.microsoft.com/office/powerpoint/2010/main" val="41201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19"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marL="971550" lvl="1" indent="-514350">
              <a:buFont typeface="+mj-lt"/>
              <a:buAutoNum type="alphaLcPeriod" startAt="3"/>
            </a:pPr>
            <a:r>
              <a:rPr lang="en-US" dirty="0"/>
              <a:t>Whenever possible, try to </a:t>
            </a:r>
            <a:r>
              <a:rPr lang="en-US" i="1" dirty="0"/>
              <a:t>quantify degree of uncertainty</a:t>
            </a:r>
            <a:r>
              <a:rPr lang="en-US" dirty="0"/>
              <a:t> (But be aware that this attempt will result in uncertainty estimates that themselves involve uncertainty). Examples:</a:t>
            </a:r>
          </a:p>
          <a:p>
            <a:pPr lvl="2"/>
            <a:r>
              <a:rPr lang="en-US" dirty="0"/>
              <a:t>The standard deviation and the interquartile range are both measures of variation within a population.</a:t>
            </a:r>
          </a:p>
          <a:p>
            <a:pPr lvl="2"/>
            <a:r>
              <a:rPr lang="en-US" dirty="0"/>
              <a:t>The standard error of the mean is a measure of the uncertainty (from sampling) of an estimate (based on the sample) of the mean of a population. </a:t>
            </a:r>
            <a:endParaRPr lang="en-US" dirty="0" smtClean="0"/>
          </a:p>
          <a:p>
            <a:pPr lvl="2"/>
            <a:r>
              <a:rPr lang="en-US" dirty="0" smtClean="0"/>
              <a:t>Confidence intervals roughly quantify degree of uncertainty of parameters.</a:t>
            </a:r>
            <a:endParaRPr lang="en-US" dirty="0"/>
          </a:p>
          <a:p>
            <a:endParaRPr lang="en-US" dirty="0"/>
          </a:p>
        </p:txBody>
      </p:sp>
    </p:spTree>
    <p:extLst>
      <p:ext uri="{BB962C8B-B14F-4D97-AF65-F5344CB8AC3E}">
        <p14:creationId xmlns:p14="http://schemas.microsoft.com/office/powerpoint/2010/main" val="2801456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TotalTime>
  <Words>3492</Words>
  <Application>Microsoft Macintosh PowerPoint</Application>
  <PresentationFormat>On-screen Show (4:3)</PresentationFormat>
  <Paragraphs>290</Paragraphs>
  <Slides>54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Office Theme</vt:lpstr>
      <vt:lpstr>Equation</vt:lpstr>
      <vt:lpstr>CAUTIONS IN USING  FREQUENTIST STATISTICS </vt:lpstr>
      <vt:lpstr>Outline</vt:lpstr>
      <vt:lpstr>I. If it involves statistical inference, it involves uncertainty. </vt:lpstr>
      <vt:lpstr>PowerPoint Presentation</vt:lpstr>
      <vt:lpstr>PowerPoint Presentation</vt:lpstr>
      <vt:lpstr>PowerPoint Presentation</vt:lpstr>
      <vt:lpstr>PowerPoint Presentation</vt:lpstr>
      <vt:lpstr>PowerPoint Presentation</vt:lpstr>
      <vt:lpstr>PowerPoint Presentation</vt:lpstr>
      <vt:lpstr>II. Watch out for conditional probabilities</vt:lpstr>
      <vt:lpstr> III. Pay attention to model assumptions for inference </vt:lpstr>
      <vt:lpstr>Elaboration:</vt:lpstr>
      <vt:lpstr>Further elaboration:</vt:lpstr>
      <vt:lpstr> Example: One-sided t-Test for the mean </vt:lpstr>
      <vt:lpstr>PowerPoint Presentation</vt:lpstr>
      <vt:lpstr>PowerPoint Presentation</vt:lpstr>
      <vt:lpstr>PowerPoint Presentation</vt:lpstr>
      <vt:lpstr>Case 1:</vt:lpstr>
      <vt:lpstr>Case 2:</vt:lpstr>
      <vt:lpstr>PowerPoint Presentation</vt:lpstr>
      <vt:lpstr>PowerPoint Presentation</vt:lpstr>
      <vt:lpstr>PowerPoint Presentation</vt:lpstr>
      <vt:lpstr>PowerPoint Presentation</vt:lpstr>
      <vt:lpstr>PowerPoint Presentation</vt:lpstr>
      <vt:lpstr>Type I error, significance level, and robustness</vt:lpstr>
      <vt:lpstr>More on Model Assumptions and Robustness</vt:lpstr>
      <vt:lpstr>Checking model assumptions </vt:lpstr>
      <vt:lpstr>Cautions in checking model assumptions</vt:lpstr>
      <vt:lpstr> </vt:lpstr>
      <vt:lpstr>IV. Pay attention to consequences and complications stemming from Type I error.</vt:lpstr>
      <vt:lpstr>A. Replication is especially important when using frequentist statistics.</vt:lpstr>
      <vt:lpstr>B. Do not omit observations just because they’re outliers</vt:lpstr>
      <vt:lpstr>C. Multiple testing creates complications in the frequentist paradigm </vt:lpstr>
      <vt:lpstr>PowerPoint Presentation</vt:lpstr>
      <vt:lpstr>D. The Winner’s Curse </vt:lpstr>
      <vt:lpstr>PowerPoint Presentation</vt:lpstr>
      <vt:lpstr>PowerPoint Presentation</vt:lpstr>
      <vt:lpstr>PowerPoint Presentation</vt:lpstr>
      <vt:lpstr>APPENDIX A: Suggestions for finding out model assumptions,  checking them, and robustness  </vt:lpstr>
      <vt:lpstr>PowerPoint Presentation</vt:lpstr>
      <vt:lpstr>PowerPoint Presentation</vt:lpstr>
      <vt:lpstr>PowerPoint Presentation</vt:lpstr>
      <vt:lpstr>PowerPoint Presentation</vt:lpstr>
      <vt:lpstr>PowerPoint Presentation</vt:lpstr>
      <vt:lpstr>APPENDIX B: Methods for Handling Multiple Inference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Info and Links to Further 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CAUTIONS IN USING  FREQUENTIST STATISTICS </dc:title>
  <dc:creator>Martha Smith</dc:creator>
  <cp:lastModifiedBy>Martha Smith</cp:lastModifiedBy>
  <cp:revision>106</cp:revision>
  <dcterms:created xsi:type="dcterms:W3CDTF">2014-09-25T21:45:08Z</dcterms:created>
  <dcterms:modified xsi:type="dcterms:W3CDTF">2014-10-09T21:41:20Z</dcterms:modified>
</cp:coreProperties>
</file>